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7" r:id="rId2"/>
    <p:sldId id="341" r:id="rId3"/>
    <p:sldId id="329" r:id="rId4"/>
    <p:sldId id="258" r:id="rId5"/>
    <p:sldId id="343" r:id="rId6"/>
    <p:sldId id="259" r:id="rId7"/>
    <p:sldId id="260" r:id="rId8"/>
    <p:sldId id="261" r:id="rId9"/>
    <p:sldId id="33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40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31" r:id="rId30"/>
    <p:sldId id="334" r:id="rId31"/>
    <p:sldId id="332" r:id="rId32"/>
    <p:sldId id="333" r:id="rId33"/>
    <p:sldId id="282" r:id="rId34"/>
    <p:sldId id="283" r:id="rId35"/>
    <p:sldId id="284" r:id="rId36"/>
    <p:sldId id="285" r:id="rId37"/>
    <p:sldId id="286" r:id="rId38"/>
    <p:sldId id="335" r:id="rId39"/>
    <p:sldId id="287" r:id="rId40"/>
    <p:sldId id="288" r:id="rId41"/>
    <p:sldId id="289" r:id="rId42"/>
    <p:sldId id="290" r:id="rId43"/>
    <p:sldId id="292" r:id="rId44"/>
    <p:sldId id="291" r:id="rId45"/>
    <p:sldId id="293" r:id="rId46"/>
    <p:sldId id="294" r:id="rId47"/>
    <p:sldId id="295" r:id="rId48"/>
    <p:sldId id="296" r:id="rId49"/>
    <p:sldId id="297" r:id="rId50"/>
    <p:sldId id="336" r:id="rId51"/>
    <p:sldId id="301" r:id="rId52"/>
    <p:sldId id="303" r:id="rId53"/>
    <p:sldId id="298" r:id="rId54"/>
    <p:sldId id="299" r:id="rId55"/>
    <p:sldId id="300" r:id="rId56"/>
    <p:sldId id="304" r:id="rId57"/>
    <p:sldId id="337" r:id="rId58"/>
    <p:sldId id="305" r:id="rId59"/>
    <p:sldId id="328" r:id="rId60"/>
    <p:sldId id="306" r:id="rId61"/>
    <p:sldId id="307" r:id="rId62"/>
    <p:sldId id="308" r:id="rId63"/>
    <p:sldId id="309" r:id="rId64"/>
    <p:sldId id="311" r:id="rId65"/>
    <p:sldId id="338" r:id="rId66"/>
    <p:sldId id="342" r:id="rId67"/>
    <p:sldId id="313" r:id="rId68"/>
    <p:sldId id="314" r:id="rId69"/>
    <p:sldId id="315" r:id="rId70"/>
    <p:sldId id="316" r:id="rId71"/>
    <p:sldId id="339" r:id="rId72"/>
    <p:sldId id="317" r:id="rId73"/>
    <p:sldId id="327" r:id="rId74"/>
    <p:sldId id="318" r:id="rId75"/>
    <p:sldId id="319" r:id="rId76"/>
    <p:sldId id="320" r:id="rId77"/>
    <p:sldId id="321" r:id="rId78"/>
    <p:sldId id="324" r:id="rId79"/>
    <p:sldId id="325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00"/>
    <a:srgbClr val="5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13" autoAdjust="0"/>
  </p:normalViewPr>
  <p:slideViewPr>
    <p:cSldViewPr>
      <p:cViewPr varScale="1">
        <p:scale>
          <a:sx n="68" d="100"/>
          <a:sy n="6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92219-C576-4E57-8EAF-228BEDE4D30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B185E-7AF3-454A-8E33-8A4A65CA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2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3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B185E-7AF3-454A-8E33-8A4A65CA003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0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6788D-BE35-4D6A-8E5D-B339D58C5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EA42-3693-43BC-B867-398958532DA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801F1-BDD1-43D7-8F1A-5151A66D2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2.emf"/><Relationship Id="rId4" Type="http://schemas.openxmlformats.org/officeDocument/2006/relationships/image" Target="../media/image4.jpeg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jpe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jpe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4.jpeg"/><Relationship Id="rId4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8.jpeg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6.jpeg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0.jpeg"/><Relationship Id="rId4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0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2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2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2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35.emf"/><Relationship Id="rId4" Type="http://schemas.openxmlformats.org/officeDocument/2006/relationships/oleObject" Target="../embeddings/oleObject3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3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3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3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4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4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81000" y="2131874"/>
            <a:ext cx="8382000" cy="1631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V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(CHAP 16 &amp; 17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)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 AROMATIC COMPOUNDS </a:t>
            </a:r>
          </a:p>
        </p:txBody>
      </p:sp>
      <p:pic>
        <p:nvPicPr>
          <p:cNvPr id="87041" name="Picture 1" descr="C:\Documents and Settings\user\My Documents\My Pictures\imagesCA335HR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819400" cy="1876183"/>
          </a:xfrm>
          <a:prstGeom prst="rect">
            <a:avLst/>
          </a:prstGeom>
          <a:noFill/>
        </p:spPr>
      </p:pic>
      <p:pic>
        <p:nvPicPr>
          <p:cNvPr id="87042" name="Picture 2" descr="C:\Documents and Settings\user\My Documents\My Pictures\imagesCAYZ89Y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9850" y="152400"/>
            <a:ext cx="2571750" cy="1781175"/>
          </a:xfrm>
          <a:prstGeom prst="rect">
            <a:avLst/>
          </a:prstGeom>
          <a:noFill/>
        </p:spPr>
      </p:pic>
      <p:pic>
        <p:nvPicPr>
          <p:cNvPr id="87044" name="Picture 4" descr="C:\Documents and Settings\user\My Documents\My Pictures\untitled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8058" y="4248150"/>
            <a:ext cx="3089242" cy="2305050"/>
          </a:xfrm>
          <a:prstGeom prst="rect">
            <a:avLst/>
          </a:prstGeom>
          <a:noFill/>
        </p:spPr>
      </p:pic>
      <p:pic>
        <p:nvPicPr>
          <p:cNvPr id="87045" name="Picture 5" descr="C:\Documents and Settings\user\My Documents\My Pictures\fruit-vegetabl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6079" y="4114800"/>
            <a:ext cx="3132373" cy="2514600"/>
          </a:xfrm>
          <a:prstGeom prst="rect">
            <a:avLst/>
          </a:prstGeo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385417"/>
              </p:ext>
            </p:extLst>
          </p:nvPr>
        </p:nvGraphicFramePr>
        <p:xfrm>
          <a:off x="2743200" y="495218"/>
          <a:ext cx="3558426" cy="118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2" name="CS ChemDraw Drawing" r:id="rId7" imgW="7211352" imgH="2393815" progId="ChemDraw.Document.6.0">
                  <p:embed/>
                </p:oleObj>
              </mc:Choice>
              <mc:Fallback>
                <p:oleObj name="CS ChemDraw Drawing" r:id="rId7" imgW="7211352" imgH="23938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3200" y="495218"/>
                        <a:ext cx="3558426" cy="118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07981"/>
              </p:ext>
            </p:extLst>
          </p:nvPr>
        </p:nvGraphicFramePr>
        <p:xfrm>
          <a:off x="3458369" y="4903376"/>
          <a:ext cx="2227262" cy="164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63" name="CS ChemDraw Drawing" r:id="rId9" imgW="3385977" imgH="2508115" progId="ChemDraw.Document.6.0">
                  <p:embed/>
                </p:oleObj>
              </mc:Choice>
              <mc:Fallback>
                <p:oleObj name="CS ChemDraw Drawing" r:id="rId9" imgW="3385977" imgH="25081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369" y="4903376"/>
                        <a:ext cx="2227262" cy="1649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610600" cy="12157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 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MO’s </a:t>
            </a:r>
            <a:r>
              <a:rPr lang="en-US" sz="2000" b="1" dirty="0">
                <a:solidFill>
                  <a:srgbClr val="003300"/>
                </a:solidFill>
              </a:rPr>
              <a:t>and Energy Diagram for Benzene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774565"/>
            <a:ext cx="8583086" cy="5931035"/>
            <a:chOff x="304800" y="774565"/>
            <a:chExt cx="8583086" cy="5931035"/>
          </a:xfrm>
        </p:grpSpPr>
        <p:pic>
          <p:nvPicPr>
            <p:cNvPr id="23555" name="Picture 5" descr="16_0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3121"/>
            <a:stretch/>
          </p:blipFill>
          <p:spPr bwMode="auto">
            <a:xfrm>
              <a:off x="2971800" y="1066800"/>
              <a:ext cx="5916086" cy="563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 descr="16_04-01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4010"/>
            <a:stretch/>
          </p:blipFill>
          <p:spPr bwMode="auto">
            <a:xfrm>
              <a:off x="304800" y="774565"/>
              <a:ext cx="2249634" cy="1816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 descr="16_04-02UN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51365" b="7270"/>
            <a:stretch/>
          </p:blipFill>
          <p:spPr bwMode="auto">
            <a:xfrm>
              <a:off x="304800" y="2602539"/>
              <a:ext cx="2438400" cy="1969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 descr="16_04-02UN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-64" r="56826" b="7270"/>
            <a:stretch/>
          </p:blipFill>
          <p:spPr bwMode="auto">
            <a:xfrm>
              <a:off x="381000" y="4648200"/>
              <a:ext cx="2264615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44682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 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MO’s and Energy Diagram for </a:t>
            </a:r>
            <a:r>
              <a:rPr lang="en-US" sz="2000" b="1" dirty="0" err="1" smtClean="0">
                <a:solidFill>
                  <a:srgbClr val="003300"/>
                </a:solidFill>
              </a:rPr>
              <a:t>Cyclobutadiene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Following </a:t>
            </a:r>
            <a:r>
              <a:rPr lang="en-US" dirty="0" err="1" smtClean="0">
                <a:solidFill>
                  <a:srgbClr val="0000CC"/>
                </a:solidFill>
              </a:rPr>
              <a:t>Hund’s</a:t>
            </a:r>
            <a:r>
              <a:rPr lang="en-US" dirty="0" smtClean="0">
                <a:solidFill>
                  <a:srgbClr val="0000CC"/>
                </a:solidFill>
              </a:rPr>
              <a:t> rule, two electrons are in separate </a:t>
            </a:r>
            <a:r>
              <a:rPr lang="en-US" dirty="0" err="1" smtClean="0">
                <a:solidFill>
                  <a:srgbClr val="0000CC"/>
                </a:solidFill>
              </a:rPr>
              <a:t>orbitals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This </a:t>
            </a:r>
            <a:r>
              <a:rPr lang="en-US" dirty="0" err="1" smtClean="0">
                <a:solidFill>
                  <a:srgbClr val="0000CC"/>
                </a:solidFill>
              </a:rPr>
              <a:t>diradical</a:t>
            </a:r>
            <a:r>
              <a:rPr lang="en-US" dirty="0" smtClean="0">
                <a:solidFill>
                  <a:srgbClr val="0000CC"/>
                </a:solidFill>
              </a:rPr>
              <a:t> would be very reactive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828800"/>
            <a:ext cx="8610600" cy="4750526"/>
            <a:chOff x="304800" y="1828800"/>
            <a:chExt cx="8610600" cy="4750526"/>
          </a:xfrm>
        </p:grpSpPr>
        <p:pic>
          <p:nvPicPr>
            <p:cNvPr id="25603" name="Picture 5" descr="16_06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3174"/>
            <a:stretch/>
          </p:blipFill>
          <p:spPr bwMode="auto">
            <a:xfrm>
              <a:off x="4343400" y="1828800"/>
              <a:ext cx="4572000" cy="4750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5" name="Picture 7" descr="16_07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4974"/>
            <a:stretch/>
          </p:blipFill>
          <p:spPr bwMode="auto">
            <a:xfrm>
              <a:off x="304800" y="3657600"/>
              <a:ext cx="4038600" cy="2338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6" descr="16_08"/>
          <p:cNvPicPr>
            <a:picLocks noChangeAspect="1" noChangeArrowheads="1"/>
          </p:cNvPicPr>
          <p:nvPr/>
        </p:nvPicPr>
        <p:blipFill rotWithShape="1">
          <a:blip r:embed="rId2" cstate="print"/>
          <a:srcRect b="9786"/>
          <a:stretch/>
        </p:blipFill>
        <p:spPr bwMode="auto">
          <a:xfrm>
            <a:off x="800100" y="1981200"/>
            <a:ext cx="7543800" cy="202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62027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r>
              <a:rPr lang="en-US" sz="2000" b="1" dirty="0">
                <a:solidFill>
                  <a:srgbClr val="003300"/>
                </a:solidFill>
              </a:rPr>
              <a:t>The  Frost circles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lang="en-US" sz="1200" dirty="0">
              <a:solidFill>
                <a:srgbClr val="0000CC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The energy diagram for an </a:t>
            </a:r>
            <a:r>
              <a:rPr lang="en-US" dirty="0" err="1">
                <a:solidFill>
                  <a:srgbClr val="0000CC"/>
                </a:solidFill>
              </a:rPr>
              <a:t>annulene</a:t>
            </a:r>
            <a:r>
              <a:rPr lang="en-US" dirty="0">
                <a:solidFill>
                  <a:srgbClr val="0000CC"/>
                </a:solidFill>
              </a:rPr>
              <a:t> has the same shape as the cyclic compound with one vertex at the bottom.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dirty="0" smtClean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endParaRPr lang="en-US" sz="1000" dirty="0">
              <a:solidFill>
                <a:srgbClr val="000066"/>
              </a:solidFill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Aromatic Requirements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lang="en-US" sz="12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Structure must be cyclic with conjugated pi bonds.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Each atom in the ring must have an </a:t>
            </a:r>
            <a:r>
              <a:rPr lang="en-US" b="1" dirty="0" err="1">
                <a:solidFill>
                  <a:srgbClr val="500000"/>
                </a:solidFill>
              </a:rPr>
              <a:t>unhybridized</a:t>
            </a:r>
            <a:r>
              <a:rPr lang="en-US" b="1" dirty="0">
                <a:solidFill>
                  <a:srgbClr val="500000"/>
                </a:solidFill>
              </a:rPr>
              <a:t> </a:t>
            </a:r>
            <a:r>
              <a:rPr lang="en-US" b="1" i="1" dirty="0">
                <a:solidFill>
                  <a:srgbClr val="500000"/>
                </a:solidFill>
              </a:rPr>
              <a:t>p</a:t>
            </a:r>
            <a:r>
              <a:rPr lang="en-US" b="1" dirty="0">
                <a:solidFill>
                  <a:srgbClr val="500000"/>
                </a:solidFill>
              </a:rPr>
              <a:t> orbital (</a:t>
            </a:r>
            <a:r>
              <a:rPr lang="en-US" b="1" i="1" dirty="0">
                <a:solidFill>
                  <a:srgbClr val="500000"/>
                </a:solidFill>
              </a:rPr>
              <a:t>sp</a:t>
            </a:r>
            <a:r>
              <a:rPr lang="en-US" b="1" dirty="0">
                <a:solidFill>
                  <a:srgbClr val="500000"/>
                </a:solidFill>
              </a:rPr>
              <a:t>2 or </a:t>
            </a:r>
            <a:r>
              <a:rPr lang="en-US" b="1" i="1" dirty="0" err="1">
                <a:solidFill>
                  <a:srgbClr val="500000"/>
                </a:solidFill>
              </a:rPr>
              <a:t>sp</a:t>
            </a:r>
            <a:r>
              <a:rPr lang="en-US" b="1" dirty="0">
                <a:solidFill>
                  <a:srgbClr val="500000"/>
                </a:solidFill>
              </a:rPr>
              <a:t>).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The </a:t>
            </a:r>
            <a:r>
              <a:rPr lang="en-US" b="1" i="1" dirty="0">
                <a:solidFill>
                  <a:srgbClr val="500000"/>
                </a:solidFill>
              </a:rPr>
              <a:t>p</a:t>
            </a:r>
            <a:r>
              <a:rPr lang="en-US" b="1" dirty="0">
                <a:solidFill>
                  <a:srgbClr val="500000"/>
                </a:solidFill>
              </a:rPr>
              <a:t> orbitals must overlap continuously around the ring. Structure must be planar (or close to planar for effective overlap to occur)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Delocalization of the pi electrons over the ring must lower the electronic energy.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5556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Anti- and Nonaromatic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 err="1">
                <a:solidFill>
                  <a:srgbClr val="006600"/>
                </a:solidFill>
              </a:rPr>
              <a:t>Antiaromatic</a:t>
            </a:r>
            <a:r>
              <a:rPr lang="en-US" b="1" dirty="0">
                <a:solidFill>
                  <a:srgbClr val="0033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compounds are cyclic, conjugated, with overlapping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orbitals around the ring, but the energy of the compound is </a:t>
            </a:r>
            <a:r>
              <a:rPr lang="en-US" b="1" dirty="0">
                <a:solidFill>
                  <a:srgbClr val="006600"/>
                </a:solidFill>
              </a:rPr>
              <a:t>greater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than its open-chain counterpart.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Nonaromatic compounds do not have a continuous ring of overlapping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orbitals and may be </a:t>
            </a:r>
            <a:r>
              <a:rPr lang="en-US" dirty="0" err="1">
                <a:solidFill>
                  <a:srgbClr val="0000CC"/>
                </a:solidFill>
              </a:rPr>
              <a:t>nonplanar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Hückel’s</a:t>
            </a:r>
            <a:r>
              <a:rPr lang="en-US" sz="2000" b="1" dirty="0">
                <a:solidFill>
                  <a:srgbClr val="003300"/>
                </a:solidFill>
              </a:rPr>
              <a:t> Rule</a:t>
            </a:r>
          </a:p>
          <a:p>
            <a:pPr algn="just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To qualify as aromatic or </a:t>
            </a:r>
            <a:r>
              <a:rPr lang="en-US" b="1" i="1" dirty="0" err="1">
                <a:solidFill>
                  <a:srgbClr val="500000"/>
                </a:solidFill>
              </a:rPr>
              <a:t>antiaromatic</a:t>
            </a:r>
            <a:r>
              <a:rPr lang="en-US" b="1" i="1" dirty="0">
                <a:solidFill>
                  <a:srgbClr val="500000"/>
                </a:solidFill>
              </a:rPr>
              <a:t>, a cyclic compound must have a continuous ring of overlapping p orbitals, usually in a planar conformation.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If the compound has a continuous ring of overlapping p orbitals and has 4N + 2 electrons, it is aromatic.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If the compound has a continuous ring of overlapping p orbitals and has 4N electrons, it is </a:t>
            </a:r>
            <a:r>
              <a:rPr lang="en-US" b="1" i="1" dirty="0" err="1">
                <a:solidFill>
                  <a:srgbClr val="500000"/>
                </a:solidFill>
              </a:rPr>
              <a:t>antiaromatic</a:t>
            </a:r>
            <a:endParaRPr lang="en-US" b="1" i="1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Where N is an integer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8010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[</a:t>
            </a:r>
            <a:r>
              <a:rPr lang="en-US" sz="2000" b="1" i="1" dirty="0">
                <a:solidFill>
                  <a:srgbClr val="003300"/>
                </a:solidFill>
              </a:rPr>
              <a:t>N</a:t>
            </a:r>
            <a:r>
              <a:rPr lang="en-US" sz="2000" b="1" dirty="0">
                <a:solidFill>
                  <a:srgbClr val="003300"/>
                </a:solidFill>
              </a:rPr>
              <a:t>]</a:t>
            </a:r>
            <a:r>
              <a:rPr lang="en-US" sz="2000" b="1" dirty="0" err="1">
                <a:solidFill>
                  <a:srgbClr val="003300"/>
                </a:solidFill>
              </a:rPr>
              <a:t>Annulenes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000" dirty="0"/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[4]</a:t>
            </a:r>
            <a:r>
              <a:rPr lang="en-US" b="1" dirty="0" err="1">
                <a:solidFill>
                  <a:srgbClr val="500000"/>
                </a:solidFill>
              </a:rPr>
              <a:t>Annulene</a:t>
            </a:r>
            <a:r>
              <a:rPr lang="en-US" b="1" dirty="0">
                <a:solidFill>
                  <a:srgbClr val="500000"/>
                </a:solidFill>
              </a:rPr>
              <a:t> is </a:t>
            </a:r>
            <a:r>
              <a:rPr lang="en-US" b="1" dirty="0" err="1">
                <a:solidFill>
                  <a:srgbClr val="500000"/>
                </a:solidFill>
              </a:rPr>
              <a:t>antiaromatic</a:t>
            </a:r>
            <a:r>
              <a:rPr lang="en-US" b="1" dirty="0">
                <a:solidFill>
                  <a:srgbClr val="500000"/>
                </a:solidFill>
              </a:rPr>
              <a:t> (4</a:t>
            </a:r>
            <a:r>
              <a:rPr lang="en-US" b="1" i="1" dirty="0">
                <a:solidFill>
                  <a:srgbClr val="500000"/>
                </a:solidFill>
              </a:rPr>
              <a:t>N</a:t>
            </a:r>
            <a:r>
              <a:rPr lang="en-US" b="1" dirty="0">
                <a:solidFill>
                  <a:srgbClr val="500000"/>
                </a:solidFill>
              </a:rPr>
              <a:t> e-’s)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[8]</a:t>
            </a:r>
            <a:r>
              <a:rPr lang="en-US" b="1" dirty="0" err="1">
                <a:solidFill>
                  <a:srgbClr val="500000"/>
                </a:solidFill>
              </a:rPr>
              <a:t>Annulene</a:t>
            </a:r>
            <a:r>
              <a:rPr lang="en-US" b="1" dirty="0">
                <a:solidFill>
                  <a:srgbClr val="500000"/>
                </a:solidFill>
              </a:rPr>
              <a:t> would be </a:t>
            </a:r>
            <a:r>
              <a:rPr lang="en-US" b="1" dirty="0" err="1">
                <a:solidFill>
                  <a:srgbClr val="500000"/>
                </a:solidFill>
              </a:rPr>
              <a:t>antiaromatic</a:t>
            </a:r>
            <a:r>
              <a:rPr lang="en-US" b="1" dirty="0">
                <a:solidFill>
                  <a:srgbClr val="500000"/>
                </a:solidFill>
              </a:rPr>
              <a:t>, but it’s not planar, so it’s nonaromatic.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[10]</a:t>
            </a:r>
            <a:r>
              <a:rPr lang="en-US" b="1" dirty="0" err="1">
                <a:solidFill>
                  <a:srgbClr val="500000"/>
                </a:solidFill>
              </a:rPr>
              <a:t>Annulene</a:t>
            </a:r>
            <a:r>
              <a:rPr lang="en-US" b="1" dirty="0">
                <a:solidFill>
                  <a:srgbClr val="500000"/>
                </a:solidFill>
              </a:rPr>
              <a:t> is aromatic except for the isomers that are not planar.</a:t>
            </a:r>
          </a:p>
          <a:p>
            <a:pPr algn="just">
              <a:defRPr/>
            </a:pPr>
            <a:endParaRPr lang="en-US" sz="1100" dirty="0">
              <a:solidFill>
                <a:srgbClr val="D60093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Larger 4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annulenes</a:t>
            </a:r>
            <a:r>
              <a:rPr lang="en-US" dirty="0">
                <a:solidFill>
                  <a:srgbClr val="0000CC"/>
                </a:solidFill>
              </a:rPr>
              <a:t> are not </a:t>
            </a:r>
            <a:r>
              <a:rPr lang="en-US" dirty="0" err="1">
                <a:solidFill>
                  <a:srgbClr val="0000CC"/>
                </a:solidFill>
              </a:rPr>
              <a:t>antiaromatic</a:t>
            </a:r>
            <a:r>
              <a:rPr lang="en-US" dirty="0">
                <a:solidFill>
                  <a:srgbClr val="0000CC"/>
                </a:solidFill>
              </a:rPr>
              <a:t> because they have the flexibility to adopt </a:t>
            </a:r>
            <a:r>
              <a:rPr lang="en-US" dirty="0" err="1">
                <a:solidFill>
                  <a:srgbClr val="0000CC"/>
                </a:solidFill>
              </a:rPr>
              <a:t>nonplanar</a:t>
            </a:r>
            <a:r>
              <a:rPr lang="en-US" dirty="0">
                <a:solidFill>
                  <a:srgbClr val="0000CC"/>
                </a:solidFill>
              </a:rPr>
              <a:t> conformations. Even though [12]</a:t>
            </a:r>
            <a:r>
              <a:rPr lang="en-US" dirty="0" err="1">
                <a:solidFill>
                  <a:srgbClr val="0000CC"/>
                </a:solidFill>
              </a:rPr>
              <a:t>annulene</a:t>
            </a:r>
            <a:r>
              <a:rPr lang="en-US" dirty="0">
                <a:solidFill>
                  <a:srgbClr val="0000CC"/>
                </a:solidFill>
              </a:rPr>
              <a:t>, [16]</a:t>
            </a:r>
            <a:r>
              <a:rPr lang="en-US" dirty="0" err="1">
                <a:solidFill>
                  <a:srgbClr val="0000CC"/>
                </a:solidFill>
              </a:rPr>
              <a:t>annulene</a:t>
            </a:r>
            <a:r>
              <a:rPr lang="en-US" dirty="0">
                <a:solidFill>
                  <a:srgbClr val="0000CC"/>
                </a:solidFill>
              </a:rPr>
              <a:t>, and [20]</a:t>
            </a:r>
            <a:r>
              <a:rPr lang="en-US" dirty="0" err="1">
                <a:solidFill>
                  <a:srgbClr val="0000CC"/>
                </a:solidFill>
              </a:rPr>
              <a:t>annulene</a:t>
            </a:r>
            <a:r>
              <a:rPr lang="en-US" dirty="0">
                <a:solidFill>
                  <a:srgbClr val="0000CC"/>
                </a:solidFill>
              </a:rPr>
              <a:t> are 4N systems, they all reacts as partially conjugated </a:t>
            </a:r>
            <a:r>
              <a:rPr lang="en-US" dirty="0" err="1">
                <a:solidFill>
                  <a:srgbClr val="0000CC"/>
                </a:solidFill>
              </a:rPr>
              <a:t>polyenes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3300"/>
                </a:solidFill>
              </a:rPr>
              <a:t>MO Derivation of </a:t>
            </a:r>
            <a:r>
              <a:rPr lang="en-US" b="1" dirty="0" err="1">
                <a:solidFill>
                  <a:srgbClr val="003300"/>
                </a:solidFill>
              </a:rPr>
              <a:t>Hückel’s</a:t>
            </a:r>
            <a:r>
              <a:rPr lang="en-US" b="1" dirty="0">
                <a:solidFill>
                  <a:srgbClr val="003300"/>
                </a:solidFill>
              </a:rPr>
              <a:t> Rule</a:t>
            </a: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Lowest energy MO has 2 electrons. Each filled shell has 4 electrons</a:t>
            </a:r>
          </a:p>
        </p:txBody>
      </p:sp>
      <p:pic>
        <p:nvPicPr>
          <p:cNvPr id="28675" name="Picture 7" descr="16_09"/>
          <p:cNvPicPr>
            <a:picLocks noChangeAspect="1" noChangeArrowheads="1"/>
          </p:cNvPicPr>
          <p:nvPr/>
        </p:nvPicPr>
        <p:blipFill rotWithShape="1">
          <a:blip r:embed="rId2" cstate="print"/>
          <a:srcRect b="8333"/>
          <a:stretch/>
        </p:blipFill>
        <p:spPr bwMode="auto">
          <a:xfrm>
            <a:off x="1143000" y="3886199"/>
            <a:ext cx="7010400" cy="279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6773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algn="just" eaLnBrk="0" hangingPunct="0">
              <a:defRPr/>
            </a:pPr>
            <a:endParaRPr lang="en-US" sz="9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Cyclopentadienyl </a:t>
            </a:r>
            <a:r>
              <a:rPr lang="en-US" sz="2000" b="1" dirty="0">
                <a:solidFill>
                  <a:srgbClr val="003300"/>
                </a:solidFill>
              </a:rPr>
              <a:t>Ions</a:t>
            </a: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cation</a:t>
            </a:r>
            <a:r>
              <a:rPr lang="en-US" dirty="0">
                <a:solidFill>
                  <a:srgbClr val="0000CC"/>
                </a:solidFill>
              </a:rPr>
              <a:t> has an empty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orbital, 4 electrons, so </a:t>
            </a:r>
            <a:r>
              <a:rPr lang="en-US" dirty="0" err="1">
                <a:solidFill>
                  <a:srgbClr val="0000CC"/>
                </a:solidFill>
              </a:rPr>
              <a:t>antiaromatic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anion has a nonbonding pair of electrons in a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orbital, 6 e-’s, aromatic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  <a:endParaRPr lang="en-US" sz="1600" dirty="0"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1853565"/>
            <a:ext cx="8534400" cy="4852035"/>
            <a:chOff x="304800" y="1853565"/>
            <a:chExt cx="8534400" cy="4852035"/>
          </a:xfrm>
        </p:grpSpPr>
        <p:pic>
          <p:nvPicPr>
            <p:cNvPr id="29698" name="Picture 9" descr="16_09-04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8789"/>
            <a:stretch/>
          </p:blipFill>
          <p:spPr bwMode="auto">
            <a:xfrm>
              <a:off x="381000" y="4249783"/>
              <a:ext cx="8411362" cy="245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0" name="Picture 8" descr="16_09-02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447"/>
            <a:stretch/>
          </p:blipFill>
          <p:spPr bwMode="auto">
            <a:xfrm>
              <a:off x="304800" y="1853565"/>
              <a:ext cx="8534400" cy="2337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50013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algn="just" eaLnBrk="0" hangingPunct="0">
              <a:defRPr/>
            </a:pPr>
            <a:endParaRPr lang="en-US" sz="1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Tropylium</a:t>
            </a:r>
            <a:r>
              <a:rPr lang="en-US" sz="2000" b="1" dirty="0" smtClean="0">
                <a:solidFill>
                  <a:srgbClr val="003300"/>
                </a:solidFill>
              </a:rPr>
              <a:t> </a:t>
            </a:r>
            <a:r>
              <a:rPr lang="en-US" sz="2000" b="1" dirty="0">
                <a:solidFill>
                  <a:srgbClr val="003300"/>
                </a:solidFill>
              </a:rPr>
              <a:t>Ion</a:t>
            </a:r>
          </a:p>
          <a:p>
            <a:pPr algn="just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cycloheptatrienyl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cation</a:t>
            </a:r>
            <a:r>
              <a:rPr lang="en-US" dirty="0">
                <a:solidFill>
                  <a:srgbClr val="0000CC"/>
                </a:solidFill>
              </a:rPr>
              <a:t> has </a:t>
            </a:r>
            <a:r>
              <a:rPr lang="en-US" dirty="0" smtClean="0">
                <a:solidFill>
                  <a:srgbClr val="0000CC"/>
                </a:solidFill>
              </a:rPr>
              <a:t>6</a:t>
            </a:r>
            <a:r>
              <a:rPr lang="en-US" i="1" dirty="0" smtClean="0">
                <a:solidFill>
                  <a:srgbClr val="0000CC"/>
                </a:solidFill>
              </a:rPr>
              <a:t>p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electrons and an empty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orbital, and is more stable than open chain ion; it is aromatic. 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9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Other </a:t>
            </a:r>
            <a:r>
              <a:rPr lang="en-US" sz="2000" b="1" dirty="0" err="1" smtClean="0">
                <a:solidFill>
                  <a:srgbClr val="003300"/>
                </a:solidFill>
              </a:rPr>
              <a:t>annulenes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Cyclooctatetraene</a:t>
            </a:r>
            <a:r>
              <a:rPr lang="en-US" dirty="0">
                <a:solidFill>
                  <a:srgbClr val="0000CC"/>
                </a:solidFill>
              </a:rPr>
              <a:t> easily forms a -2 ion. Ten electrons, continuous overlapping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orbitals</a:t>
            </a:r>
            <a:r>
              <a:rPr lang="en-US" dirty="0">
                <a:solidFill>
                  <a:srgbClr val="0000CC"/>
                </a:solidFill>
              </a:rPr>
              <a:t>, so it is aromatic.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649469"/>
              </p:ext>
            </p:extLst>
          </p:nvPr>
        </p:nvGraphicFramePr>
        <p:xfrm>
          <a:off x="776237" y="1820133"/>
          <a:ext cx="7670913" cy="1989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6" name="CS ChemDraw Drawing" r:id="rId3" imgW="5275737" imgH="1368087" progId="ChemDraw.Document.6.0">
                  <p:embed/>
                </p:oleObj>
              </mc:Choice>
              <mc:Fallback>
                <p:oleObj name="CS ChemDraw Drawing" r:id="rId3" imgW="5275737" imgH="136808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37" y="1820133"/>
                        <a:ext cx="7670913" cy="1989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461436"/>
              </p:ext>
            </p:extLst>
          </p:nvPr>
        </p:nvGraphicFramePr>
        <p:xfrm>
          <a:off x="685799" y="5029200"/>
          <a:ext cx="7965767" cy="157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7" name="CS ChemDraw Drawing" r:id="rId5" imgW="6159657" imgH="1220281" progId="ChemDraw.Document.6.0">
                  <p:embed/>
                </p:oleObj>
              </mc:Choice>
              <mc:Fallback>
                <p:oleObj name="CS ChemDraw Drawing" r:id="rId5" imgW="6159657" imgH="12202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799" y="5029200"/>
                        <a:ext cx="7965767" cy="1578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610600" cy="20697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algn="just">
              <a:spcBef>
                <a:spcPct val="50000"/>
              </a:spcBef>
              <a:defRPr/>
            </a:pPr>
            <a:endParaRPr lang="en-US" sz="1100" b="1" dirty="0" smtClean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Pyridine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endParaRPr lang="en-US" sz="12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Pyridine is a heterocyclic aromatic compound, with a nonbonding pair of electrons in </a:t>
            </a:r>
            <a:r>
              <a:rPr lang="en-US" i="1" dirty="0">
                <a:solidFill>
                  <a:srgbClr val="0000CC"/>
                </a:solidFill>
              </a:rPr>
              <a:t>sp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orbital, so it is also weak base, </a:t>
            </a:r>
            <a:r>
              <a:rPr lang="en-US" dirty="0" err="1">
                <a:solidFill>
                  <a:srgbClr val="0000CC"/>
                </a:solidFill>
              </a:rPr>
              <a:t>p</a:t>
            </a:r>
            <a:r>
              <a:rPr lang="en-US" i="1" dirty="0" err="1">
                <a:solidFill>
                  <a:srgbClr val="0000CC"/>
                </a:solidFill>
              </a:rPr>
              <a:t>K</a:t>
            </a:r>
            <a:r>
              <a:rPr lang="en-US" dirty="0" err="1">
                <a:solidFill>
                  <a:srgbClr val="0000CC"/>
                </a:solidFill>
              </a:rPr>
              <a:t>b</a:t>
            </a:r>
            <a:r>
              <a:rPr lang="en-US" dirty="0">
                <a:solidFill>
                  <a:srgbClr val="0000CC"/>
                </a:solidFill>
              </a:rPr>
              <a:t> = 8.8.</a:t>
            </a:r>
          </a:p>
        </p:txBody>
      </p:sp>
      <p:pic>
        <p:nvPicPr>
          <p:cNvPr id="31747" name="Picture 8" descr="16_11"/>
          <p:cNvPicPr>
            <a:picLocks noChangeAspect="1" noChangeArrowheads="1"/>
          </p:cNvPicPr>
          <p:nvPr/>
        </p:nvPicPr>
        <p:blipFill rotWithShape="1">
          <a:blip r:embed="rId2" cstate="print"/>
          <a:srcRect b="8674"/>
          <a:stretch/>
        </p:blipFill>
        <p:spPr bwMode="auto">
          <a:xfrm>
            <a:off x="381000" y="2373312"/>
            <a:ext cx="8458200" cy="277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 Box 9"/>
          <p:cNvSpPr txBox="1">
            <a:spLocks noChangeArrowheads="1"/>
          </p:cNvSpPr>
          <p:nvPr/>
        </p:nvSpPr>
        <p:spPr bwMode="auto">
          <a:xfrm>
            <a:off x="304800" y="5651500"/>
            <a:ext cx="861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 i="1" dirty="0">
                <a:solidFill>
                  <a:srgbClr val="500000"/>
                </a:solidFill>
              </a:rPr>
              <a:t>Pyridine is basic, with a pair non-bonding electrons available to abstract a proton.</a:t>
            </a:r>
          </a:p>
          <a:p>
            <a:pPr algn="just"/>
            <a:r>
              <a:rPr lang="en-US" b="1" i="1" dirty="0">
                <a:solidFill>
                  <a:srgbClr val="500000"/>
                </a:solidFill>
              </a:rPr>
              <a:t> </a:t>
            </a:r>
          </a:p>
          <a:p>
            <a:pPr algn="just"/>
            <a:r>
              <a:rPr lang="en-US" b="1" i="1" dirty="0">
                <a:solidFill>
                  <a:srgbClr val="500000"/>
                </a:solidFill>
              </a:rPr>
              <a:t>The </a:t>
            </a:r>
            <a:r>
              <a:rPr lang="en-US" b="1" i="1" dirty="0" err="1">
                <a:solidFill>
                  <a:srgbClr val="500000"/>
                </a:solidFill>
              </a:rPr>
              <a:t>protonated</a:t>
            </a:r>
            <a:r>
              <a:rPr lang="en-US" b="1" i="1" dirty="0">
                <a:solidFill>
                  <a:srgbClr val="500000"/>
                </a:solidFill>
              </a:rPr>
              <a:t> pyridine (the </a:t>
            </a:r>
            <a:r>
              <a:rPr lang="en-US" b="1" i="1" dirty="0" err="1">
                <a:solidFill>
                  <a:srgbClr val="500000"/>
                </a:solidFill>
              </a:rPr>
              <a:t>pyridinium</a:t>
            </a:r>
            <a:r>
              <a:rPr lang="en-US" b="1" i="1" dirty="0">
                <a:solidFill>
                  <a:srgbClr val="500000"/>
                </a:solidFill>
              </a:rPr>
              <a:t> ion) is still aromatic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610600" cy="25545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algn="just">
              <a:spcBef>
                <a:spcPct val="50000"/>
              </a:spcBef>
              <a:defRPr/>
            </a:pPr>
            <a:endParaRPr lang="en-US" sz="1400" b="1" dirty="0" smtClean="0">
              <a:solidFill>
                <a:srgbClr val="0066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Pyrrrole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dirty="0" err="1">
                <a:solidFill>
                  <a:srgbClr val="0000CC"/>
                </a:solidFill>
              </a:rPr>
              <a:t>pyrrole</a:t>
            </a:r>
            <a:r>
              <a:rPr lang="en-US" dirty="0">
                <a:solidFill>
                  <a:srgbClr val="0000CC"/>
                </a:solidFill>
              </a:rPr>
              <a:t> nitrogen atom is </a:t>
            </a:r>
            <a:r>
              <a:rPr lang="en-US" i="1" dirty="0">
                <a:solidFill>
                  <a:srgbClr val="0000CC"/>
                </a:solidFill>
              </a:rPr>
              <a:t>sp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hybridized with a lone pair of electrons in the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orbital.  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This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orbital overlaps with the </a:t>
            </a:r>
            <a:r>
              <a:rPr lang="en-US" i="1" dirty="0">
                <a:solidFill>
                  <a:srgbClr val="0000CC"/>
                </a:solidFill>
              </a:rPr>
              <a:t>p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orbitals</a:t>
            </a:r>
            <a:r>
              <a:rPr lang="en-US" dirty="0">
                <a:solidFill>
                  <a:srgbClr val="0000CC"/>
                </a:solidFill>
              </a:rPr>
              <a:t> of the carbon atoms to form a continuous ring.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b="1" i="1" dirty="0" err="1">
                <a:solidFill>
                  <a:srgbClr val="500000"/>
                </a:solidFill>
              </a:rPr>
              <a:t>Pyrrole</a:t>
            </a:r>
            <a:r>
              <a:rPr lang="en-US" b="1" i="1" dirty="0">
                <a:solidFill>
                  <a:srgbClr val="500000"/>
                </a:solidFill>
              </a:rPr>
              <a:t> is aromatic because it has 6 pi electrons  (N = 1).</a:t>
            </a:r>
          </a:p>
        </p:txBody>
      </p:sp>
      <p:pic>
        <p:nvPicPr>
          <p:cNvPr id="32771" name="Picture 5" descr="16_13"/>
          <p:cNvPicPr>
            <a:picLocks noChangeAspect="1" noChangeArrowheads="1"/>
          </p:cNvPicPr>
          <p:nvPr/>
        </p:nvPicPr>
        <p:blipFill rotWithShape="1">
          <a:blip r:embed="rId2" cstate="print"/>
          <a:srcRect b="4660"/>
          <a:stretch/>
        </p:blipFill>
        <p:spPr bwMode="auto">
          <a:xfrm>
            <a:off x="1101901" y="2531742"/>
            <a:ext cx="7016397" cy="434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8600" y="211138"/>
            <a:ext cx="8610600" cy="80021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 eaLnBrk="0" hangingPunct="0"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990600"/>
            <a:ext cx="8534400" cy="5562600"/>
            <a:chOff x="304800" y="990600"/>
            <a:chExt cx="8534400" cy="5562600"/>
          </a:xfrm>
        </p:grpSpPr>
        <p:pic>
          <p:nvPicPr>
            <p:cNvPr id="33802" name="Picture 99" descr="16_1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7506"/>
            <a:stretch/>
          </p:blipFill>
          <p:spPr bwMode="auto">
            <a:xfrm>
              <a:off x="304800" y="3429000"/>
              <a:ext cx="8534400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687157"/>
                </p:ext>
              </p:extLst>
            </p:nvPr>
          </p:nvGraphicFramePr>
          <p:xfrm>
            <a:off x="426156" y="990600"/>
            <a:ext cx="8336844" cy="213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1" name="CS ChemDraw Drawing" r:id="rId4" imgW="7369686" imgH="1886355" progId="ChemDraw.Document.6.0">
                    <p:embed/>
                  </p:oleObj>
                </mc:Choice>
                <mc:Fallback>
                  <p:oleObj name="CS ChemDraw Drawing" r:id="rId4" imgW="7369686" imgH="1886355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6156" y="990600"/>
                          <a:ext cx="8336844" cy="213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52400"/>
            <a:ext cx="8473440" cy="615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Benzene: Structure and stabilization by resonance</a:t>
            </a: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Aromaticity</a:t>
            </a: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Nomenclature of benzene derivatives</a:t>
            </a: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Reaction at the benzylic position</a:t>
            </a: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Electrophilic substitution on aromatic</a:t>
            </a:r>
            <a:endParaRPr lang="en-US" sz="800" b="1" dirty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Activators vs deactivators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Friedel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Crafts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Nucleophilic  substitution on aromatic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err="1" smtClean="0">
                <a:solidFill>
                  <a:srgbClr val="006600"/>
                </a:solidFill>
                <a:latin typeface="Arial Black" panose="020B0A04020102020204" pitchFamily="34" charset="0"/>
              </a:rPr>
              <a:t>Sandmeyer</a:t>
            </a: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 reactions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Birch reduction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Oxidation of phenols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1631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</a:t>
            </a:r>
          </a:p>
          <a:p>
            <a:pPr>
              <a:spcBef>
                <a:spcPct val="50000"/>
              </a:spcBef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Classify each of the following molecules as aromatic, </a:t>
            </a:r>
            <a:r>
              <a:rPr lang="en-US" dirty="0" err="1">
                <a:solidFill>
                  <a:srgbClr val="0000CC"/>
                </a:solidFill>
              </a:rPr>
              <a:t>antiaromatic</a:t>
            </a:r>
            <a:r>
              <a:rPr lang="en-US" dirty="0">
                <a:solidFill>
                  <a:srgbClr val="0000CC"/>
                </a:solidFill>
              </a:rPr>
              <a:t> or nonaromatic. 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For the aromatic and </a:t>
            </a:r>
            <a:r>
              <a:rPr lang="en-US" dirty="0" err="1">
                <a:solidFill>
                  <a:srgbClr val="0000CC"/>
                </a:solidFill>
              </a:rPr>
              <a:t>antiaromatic</a:t>
            </a:r>
            <a:r>
              <a:rPr lang="en-US" dirty="0">
                <a:solidFill>
                  <a:srgbClr val="0000CC"/>
                </a:solidFill>
              </a:rPr>
              <a:t> species, give the number of pi electrons in the ring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891378"/>
              </p:ext>
            </p:extLst>
          </p:nvPr>
        </p:nvGraphicFramePr>
        <p:xfrm>
          <a:off x="372480" y="2514600"/>
          <a:ext cx="8367908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CS ChemDraw Drawing" r:id="rId4" imgW="7794788" imgH="3690566" progId="ChemDraw.Document.6.0">
                  <p:embed/>
                </p:oleObj>
              </mc:Choice>
              <mc:Fallback>
                <p:oleObj name="CS ChemDraw Drawing" r:id="rId4" imgW="7794788" imgH="369056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480" y="2514600"/>
                        <a:ext cx="8367908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743200" y="1828800"/>
            <a:ext cx="59436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 18.8 P. 842, 18.11 P. 848, 18.15 to 18.17 P. 850-851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18.34, 18.36, 18.38 P. 868-869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70477"/>
              </p:ext>
            </p:extLst>
          </p:nvPr>
        </p:nvGraphicFramePr>
        <p:xfrm>
          <a:off x="769144" y="685800"/>
          <a:ext cx="7529512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0" name="CS ChemDraw Drawing" r:id="rId3" imgW="7529639" imgH="6019530" progId="ChemDraw.Document.6.0">
                  <p:embed/>
                </p:oleObj>
              </mc:Choice>
              <mc:Fallback>
                <p:oleObj name="CS ChemDraw Drawing" r:id="rId3" imgW="7529639" imgH="601953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9144" y="685800"/>
                        <a:ext cx="7529512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358837" y="162580"/>
            <a:ext cx="6184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FUSED RING HYDROCARBONS</a:t>
            </a:r>
          </a:p>
        </p:txBody>
      </p:sp>
    </p:spTree>
    <p:extLst>
      <p:ext uri="{BB962C8B-B14F-4D97-AF65-F5344CB8AC3E}">
        <p14:creationId xmlns:p14="http://schemas.microsoft.com/office/powerpoint/2010/main" val="1400146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28600" y="211138"/>
            <a:ext cx="8610600" cy="42473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FUSED RING HYDROCARBONS</a:t>
            </a:r>
          </a:p>
          <a:p>
            <a:pPr eaLnBrk="0" hangingPunct="0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>
              <a:defRPr/>
            </a:pPr>
            <a:endParaRPr lang="en-US" sz="800" dirty="0">
              <a:solidFill>
                <a:srgbClr val="0000CC"/>
              </a:solidFill>
              <a:latin typeface="Tahoma" pitchFamily="34" charset="0"/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As the number of aromatic rings increases, the resonance energy per ring decreases, so larger PAH’s will add Br</a:t>
            </a:r>
            <a:r>
              <a:rPr lang="en-US" b="1" i="1" baseline="-25000" dirty="0">
                <a:solidFill>
                  <a:srgbClr val="500000"/>
                </a:solidFill>
              </a:rPr>
              <a:t>2</a:t>
            </a:r>
          </a:p>
          <a:p>
            <a:pPr algn="just"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>
              <a:solidFill>
                <a:srgbClr val="006600"/>
              </a:solidFill>
            </a:endParaRPr>
          </a:p>
          <a:p>
            <a:pPr algn="just"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Fused </a:t>
            </a:r>
            <a:r>
              <a:rPr lang="en-US" sz="2000" b="1" dirty="0">
                <a:solidFill>
                  <a:srgbClr val="003300"/>
                </a:solidFill>
              </a:rPr>
              <a:t>Heterocyclic </a:t>
            </a:r>
            <a:r>
              <a:rPr lang="en-US" sz="2000" b="1" dirty="0" smtClean="0">
                <a:solidFill>
                  <a:srgbClr val="003300"/>
                </a:solidFill>
              </a:rPr>
              <a:t>Compounds</a:t>
            </a:r>
          </a:p>
          <a:p>
            <a:pPr algn="just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Common in nature, synthesized for drugs</a:t>
            </a:r>
          </a:p>
        </p:txBody>
      </p:sp>
      <p:pic>
        <p:nvPicPr>
          <p:cNvPr id="35845" name="Picture 18" descr="16_17"/>
          <p:cNvPicPr>
            <a:picLocks noChangeAspect="1" noChangeArrowheads="1"/>
          </p:cNvPicPr>
          <p:nvPr/>
        </p:nvPicPr>
        <p:blipFill rotWithShape="1">
          <a:blip r:embed="rId3" cstate="print"/>
          <a:srcRect b="9984"/>
          <a:stretch/>
        </p:blipFill>
        <p:spPr bwMode="auto">
          <a:xfrm>
            <a:off x="330200" y="4470174"/>
            <a:ext cx="8585200" cy="215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329319"/>
              </p:ext>
            </p:extLst>
          </p:nvPr>
        </p:nvGraphicFramePr>
        <p:xfrm>
          <a:off x="2971800" y="1447800"/>
          <a:ext cx="49799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3" name="CS ChemDraw Drawing" r:id="rId4" imgW="4980108" imgH="1979309" progId="ChemDraw.Document.6.0">
                  <p:embed/>
                </p:oleObj>
              </mc:Choice>
              <mc:Fallback>
                <p:oleObj name="CS ChemDraw Drawing" r:id="rId4" imgW="4980108" imgH="19793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1800" y="1447800"/>
                        <a:ext cx="4979987" cy="197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839200" cy="12926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NAMING BENZENE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DERIVATIVES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66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Common </a:t>
            </a:r>
            <a:r>
              <a:rPr lang="en-US" sz="2000" b="1" dirty="0">
                <a:solidFill>
                  <a:srgbClr val="003300"/>
                </a:solidFill>
              </a:rPr>
              <a:t>Names of Benzene Derivatives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8600" y="1638578"/>
            <a:ext cx="8686800" cy="4914622"/>
            <a:chOff x="304800" y="1486178"/>
            <a:chExt cx="8686800" cy="491462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899427" y="5181600"/>
              <a:ext cx="309217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0454883"/>
                </p:ext>
              </p:extLst>
            </p:nvPr>
          </p:nvGraphicFramePr>
          <p:xfrm>
            <a:off x="381000" y="1486178"/>
            <a:ext cx="8380727" cy="31620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3" name="CS ChemDraw Drawing" r:id="rId4" imgW="7775097" imgH="2933430" progId="ChemDraw.Document.6.0">
                    <p:embed/>
                  </p:oleObj>
                </mc:Choice>
                <mc:Fallback>
                  <p:oleObj name="CS ChemDraw Drawing" r:id="rId4" imgW="7775097" imgH="293343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000" y="1486178"/>
                          <a:ext cx="8380727" cy="31620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304800" y="5102352"/>
              <a:ext cx="5410200" cy="1298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NAMING BENZENE DERIVATIVES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b="1" dirty="0" err="1">
                <a:solidFill>
                  <a:srgbClr val="003300"/>
                </a:solidFill>
              </a:rPr>
              <a:t>Disubstituted</a:t>
            </a:r>
            <a:r>
              <a:rPr lang="en-US" b="1" dirty="0">
                <a:solidFill>
                  <a:srgbClr val="003300"/>
                </a:solidFill>
              </a:rPr>
              <a:t> </a:t>
            </a:r>
            <a:r>
              <a:rPr lang="en-US" sz="2000" b="1" dirty="0">
                <a:solidFill>
                  <a:srgbClr val="003300"/>
                </a:solidFill>
              </a:rPr>
              <a:t>Benzenes</a:t>
            </a:r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prefixes </a:t>
            </a:r>
            <a:r>
              <a:rPr lang="en-US" b="1" i="1" dirty="0" err="1">
                <a:solidFill>
                  <a:srgbClr val="006600"/>
                </a:solidFill>
              </a:rPr>
              <a:t>ortho</a:t>
            </a:r>
            <a:r>
              <a:rPr lang="en-US" b="1" dirty="0">
                <a:solidFill>
                  <a:srgbClr val="006600"/>
                </a:solidFill>
              </a:rPr>
              <a:t>-, </a:t>
            </a:r>
            <a:r>
              <a:rPr lang="en-US" b="1" i="1" dirty="0">
                <a:solidFill>
                  <a:srgbClr val="006600"/>
                </a:solidFill>
              </a:rPr>
              <a:t>meta</a:t>
            </a:r>
            <a:r>
              <a:rPr lang="en-US" b="1" dirty="0">
                <a:solidFill>
                  <a:srgbClr val="006600"/>
                </a:solidFill>
              </a:rPr>
              <a:t>-, and </a:t>
            </a:r>
            <a:r>
              <a:rPr lang="en-US" b="1" i="1" dirty="0" err="1">
                <a:solidFill>
                  <a:srgbClr val="006600"/>
                </a:solidFill>
              </a:rPr>
              <a:t>para</a:t>
            </a:r>
            <a:r>
              <a:rPr lang="en-US" b="1" dirty="0">
                <a:solidFill>
                  <a:srgbClr val="006600"/>
                </a:solidFill>
              </a:rPr>
              <a:t>- </a:t>
            </a:r>
            <a:r>
              <a:rPr lang="en-US" dirty="0">
                <a:solidFill>
                  <a:srgbClr val="0000CC"/>
                </a:solidFill>
              </a:rPr>
              <a:t>are commonly used for the </a:t>
            </a:r>
            <a:r>
              <a:rPr lang="en-US" b="1" dirty="0">
                <a:solidFill>
                  <a:srgbClr val="006600"/>
                </a:solidFill>
              </a:rPr>
              <a:t>1,2-, 1,3-, and 1,4- positions</a:t>
            </a:r>
            <a:r>
              <a:rPr lang="en-US" dirty="0">
                <a:solidFill>
                  <a:srgbClr val="0000CC"/>
                </a:solidFill>
              </a:rPr>
              <a:t>, respectively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2564629"/>
            <a:ext cx="8686800" cy="3988571"/>
            <a:chOff x="228600" y="2488429"/>
            <a:chExt cx="8686800" cy="3988571"/>
          </a:xfrm>
        </p:grpSpPr>
        <p:pic>
          <p:nvPicPr>
            <p:cNvPr id="36867" name="Picture 7" descr="16_17-03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5225"/>
            <a:stretch/>
          </p:blipFill>
          <p:spPr bwMode="auto">
            <a:xfrm>
              <a:off x="228600" y="2488429"/>
              <a:ext cx="8686800" cy="3988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4127489"/>
                </p:ext>
              </p:extLst>
            </p:nvPr>
          </p:nvGraphicFramePr>
          <p:xfrm>
            <a:off x="304800" y="2786670"/>
            <a:ext cx="1887583" cy="2775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94" name="CS ChemDraw Drawing" r:id="rId4" imgW="1636479" imgH="2508115" progId="ChemDraw.Document.6.0">
                    <p:embed/>
                  </p:oleObj>
                </mc:Choice>
                <mc:Fallback>
                  <p:oleObj name="CS ChemDraw Drawing" r:id="rId4" imgW="1636479" imgH="2508115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4800" y="2786670"/>
                          <a:ext cx="1887583" cy="27759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4935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NAMING BENZENE DERIVATIVES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Benzenes with 3 or More Substituents</a:t>
            </a:r>
            <a:r>
              <a:rPr lang="en-US" sz="2000" b="1" dirty="0">
                <a:solidFill>
                  <a:srgbClr val="006600"/>
                </a:solidFill>
              </a:rPr>
              <a:t> </a:t>
            </a: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i="1" dirty="0">
                <a:solidFill>
                  <a:srgbClr val="0000CC"/>
                </a:solidFill>
              </a:rPr>
              <a:t>Use the smallest possible numbers, but the carbon with the main functional group is #1.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Common </a:t>
            </a:r>
            <a:r>
              <a:rPr lang="en-US" sz="2000" b="1" dirty="0">
                <a:solidFill>
                  <a:srgbClr val="003300"/>
                </a:solidFill>
              </a:rPr>
              <a:t>Names for </a:t>
            </a:r>
            <a:r>
              <a:rPr lang="en-US" sz="2000" b="1" dirty="0" err="1">
                <a:solidFill>
                  <a:srgbClr val="003300"/>
                </a:solidFill>
              </a:rPr>
              <a:t>polysubstituted</a:t>
            </a:r>
            <a:r>
              <a:rPr lang="en-US" sz="2000" b="1" dirty="0">
                <a:solidFill>
                  <a:srgbClr val="003300"/>
                </a:solidFill>
              </a:rPr>
              <a:t> Benzenes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2209800"/>
            <a:ext cx="8534400" cy="4247987"/>
            <a:chOff x="304800" y="2362200"/>
            <a:chExt cx="8534400" cy="4247987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085006"/>
                </p:ext>
              </p:extLst>
            </p:nvPr>
          </p:nvGraphicFramePr>
          <p:xfrm>
            <a:off x="304800" y="2362200"/>
            <a:ext cx="8534400" cy="165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34" name="CS ChemDraw Drawing" r:id="rId3" imgW="9053639" imgH="1750709" progId="ChemDraw.Document.6.0">
                    <p:embed/>
                  </p:oleObj>
                </mc:Choice>
                <mc:Fallback>
                  <p:oleObj name="CS ChemDraw Drawing" r:id="rId3" imgW="9053639" imgH="175070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4800" y="2362200"/>
                          <a:ext cx="8534400" cy="165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6405517"/>
                </p:ext>
              </p:extLst>
            </p:nvPr>
          </p:nvGraphicFramePr>
          <p:xfrm>
            <a:off x="361950" y="4876800"/>
            <a:ext cx="8477250" cy="17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35" name="CS ChemDraw Drawing" r:id="rId5" imgW="8726181" imgH="1784215" progId="ChemDraw.Document.6.0">
                    <p:embed/>
                  </p:oleObj>
                </mc:Choice>
                <mc:Fallback>
                  <p:oleObj name="CS ChemDraw Drawing" r:id="rId5" imgW="8726181" imgH="1784215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1950" y="4876800"/>
                          <a:ext cx="8477250" cy="17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NAMING BENZENE DERIVATIVES</a:t>
            </a: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  <a:latin typeface="+mn-lt"/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00CC"/>
                </a:solidFill>
                <a:latin typeface="+mn-lt"/>
              </a:rPr>
              <a:t>Examples: </a:t>
            </a:r>
            <a:r>
              <a:rPr lang="en-US" dirty="0" smtClean="0">
                <a:solidFill>
                  <a:srgbClr val="0000CC"/>
                </a:solidFill>
                <a:latin typeface="+mn-lt"/>
              </a:rPr>
              <a:t>Name the following compounds</a:t>
            </a:r>
            <a:endParaRPr lang="en-US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916294"/>
              </p:ext>
            </p:extLst>
          </p:nvPr>
        </p:nvGraphicFramePr>
        <p:xfrm>
          <a:off x="381000" y="1763712"/>
          <a:ext cx="8377552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CS ChemDraw Drawing" r:id="rId3" imgW="7573875" imgH="4399604" progId="ChemDraw.Document.6.0">
                  <p:embed/>
                </p:oleObj>
              </mc:Choice>
              <mc:Fallback>
                <p:oleObj name="CS ChemDraw Drawing" r:id="rId3" imgW="7573875" imgH="439960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763712"/>
                        <a:ext cx="8377552" cy="486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486400" y="838200"/>
            <a:ext cx="31242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 18.1 to 18.4 P. 837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18.28 to 18.31 P. 868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4940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PHYSICAL PROPERTIES</a:t>
            </a:r>
          </a:p>
          <a:p>
            <a:pPr>
              <a:defRPr/>
            </a:pPr>
            <a:endParaRPr lang="en-US" sz="16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Melting points: </a:t>
            </a:r>
            <a:r>
              <a:rPr lang="en-US" dirty="0">
                <a:solidFill>
                  <a:srgbClr val="0000CC"/>
                </a:solidFill>
              </a:rPr>
              <a:t>More symmetrical than corresponding alkane, pack better into crystals, so higher melting points.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Boiling points: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Dependent on dipole moment, so </a:t>
            </a:r>
            <a:r>
              <a:rPr lang="en-US" b="1" i="1" dirty="0" err="1">
                <a:solidFill>
                  <a:srgbClr val="006600"/>
                </a:solidFill>
              </a:rPr>
              <a:t>ortho</a:t>
            </a:r>
            <a:r>
              <a:rPr lang="en-US" b="1" dirty="0">
                <a:solidFill>
                  <a:srgbClr val="006600"/>
                </a:solidFill>
              </a:rPr>
              <a:t> &gt; </a:t>
            </a:r>
            <a:r>
              <a:rPr lang="en-US" b="1" i="1" dirty="0">
                <a:solidFill>
                  <a:srgbClr val="006600"/>
                </a:solidFill>
              </a:rPr>
              <a:t>meta</a:t>
            </a:r>
            <a:r>
              <a:rPr lang="en-US" b="1" dirty="0">
                <a:solidFill>
                  <a:srgbClr val="006600"/>
                </a:solidFill>
              </a:rPr>
              <a:t> &gt; </a:t>
            </a:r>
            <a:r>
              <a:rPr lang="en-US" b="1" i="1" dirty="0" err="1">
                <a:solidFill>
                  <a:srgbClr val="006600"/>
                </a:solidFill>
              </a:rPr>
              <a:t>para</a:t>
            </a:r>
            <a:r>
              <a:rPr lang="en-US" dirty="0">
                <a:solidFill>
                  <a:srgbClr val="0000CC"/>
                </a:solidFill>
              </a:rPr>
              <a:t>, for </a:t>
            </a:r>
            <a:r>
              <a:rPr lang="en-US" dirty="0" err="1">
                <a:solidFill>
                  <a:srgbClr val="0000CC"/>
                </a:solidFill>
              </a:rPr>
              <a:t>disubstituted</a:t>
            </a:r>
            <a:r>
              <a:rPr lang="en-US" dirty="0">
                <a:solidFill>
                  <a:srgbClr val="0000CC"/>
                </a:solidFill>
              </a:rPr>
              <a:t> benzenes.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Density: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More dense than </a:t>
            </a:r>
            <a:r>
              <a:rPr lang="en-US" dirty="0" err="1">
                <a:solidFill>
                  <a:srgbClr val="0000CC"/>
                </a:solidFill>
              </a:rPr>
              <a:t>nonaromatics</a:t>
            </a:r>
            <a:r>
              <a:rPr lang="en-US" dirty="0">
                <a:solidFill>
                  <a:srgbClr val="0000CC"/>
                </a:solidFill>
              </a:rPr>
              <a:t>, less dense than water.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</a:rPr>
              <a:t>Solubility: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Generally insoluble in water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sz="1600" dirty="0">
              <a:solidFill>
                <a:schemeClr val="accent2"/>
              </a:solidFill>
              <a:latin typeface="Tahoma" pitchFamily="34" charset="0"/>
            </a:endParaRPr>
          </a:p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IR AND NMR SPECTROSCOPY</a:t>
            </a:r>
            <a:endParaRPr lang="en-US" sz="2800" dirty="0">
              <a:latin typeface="Arial Black" panose="020B0A04020102020204" pitchFamily="34" charset="0"/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  <a:latin typeface="Tahoma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C=C stretch absorption at 1600 cm</a:t>
            </a:r>
            <a:r>
              <a:rPr lang="en-US" b="1" baseline="30000" dirty="0">
                <a:solidFill>
                  <a:srgbClr val="500000"/>
                </a:solidFill>
              </a:rPr>
              <a:t>-1</a:t>
            </a:r>
            <a:r>
              <a:rPr lang="en-US" b="1" dirty="0">
                <a:solidFill>
                  <a:srgbClr val="5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sp</a:t>
            </a:r>
            <a:r>
              <a:rPr lang="en-US" b="1" baseline="30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 C-H stretch just above 3000 cm</a:t>
            </a:r>
            <a:r>
              <a:rPr lang="en-US" b="1" baseline="30000" dirty="0">
                <a:solidFill>
                  <a:srgbClr val="500000"/>
                </a:solidFill>
              </a:rPr>
              <a:t>-1</a:t>
            </a:r>
            <a:r>
              <a:rPr lang="en-US" b="1" dirty="0">
                <a:solidFill>
                  <a:srgbClr val="5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baseline="30000" dirty="0">
                <a:solidFill>
                  <a:srgbClr val="500000"/>
                </a:solidFill>
              </a:rPr>
              <a:t>1</a:t>
            </a:r>
            <a:r>
              <a:rPr lang="en-US" b="1" dirty="0">
                <a:solidFill>
                  <a:srgbClr val="500000"/>
                </a:solidFill>
              </a:rPr>
              <a:t>H NMR at 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7-8 for H’s on aromatic ring.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  <a:sym typeface="Symbol" pitchFamily="18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baseline="30000" dirty="0">
                <a:solidFill>
                  <a:srgbClr val="500000"/>
                </a:solidFill>
                <a:sym typeface="Symbol" pitchFamily="18" charset="2"/>
              </a:rPr>
              <a:t>13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C NMR at 120-150, similar to alkene carbons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MASS SPECTROMETRY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n-US" sz="1600" dirty="0">
                <a:solidFill>
                  <a:srgbClr val="003300"/>
                </a:solidFill>
                <a:latin typeface="Tahoma" pitchFamily="34" charset="0"/>
              </a:rPr>
              <a:t>                                          </a:t>
            </a:r>
            <a:endParaRPr lang="en-US" dirty="0">
              <a:solidFill>
                <a:srgbClr val="003300"/>
              </a:solidFill>
              <a:latin typeface="Tahoma" pitchFamily="34" charset="0"/>
              <a:sym typeface="Symbol" pitchFamily="18" charset="2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Mass Spectrometry</a:t>
            </a:r>
          </a:p>
        </p:txBody>
      </p:sp>
      <p:pic>
        <p:nvPicPr>
          <p:cNvPr id="39939" name="Picture 5" descr="16_18"/>
          <p:cNvPicPr>
            <a:picLocks noChangeAspect="1" noChangeArrowheads="1"/>
          </p:cNvPicPr>
          <p:nvPr/>
        </p:nvPicPr>
        <p:blipFill rotWithShape="1">
          <a:blip r:embed="rId2" cstate="print"/>
          <a:srcRect b="4114"/>
          <a:stretch/>
        </p:blipFill>
        <p:spPr bwMode="auto">
          <a:xfrm>
            <a:off x="228600" y="1453969"/>
            <a:ext cx="8686800" cy="517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81600" y="990600"/>
            <a:ext cx="33528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18.59, 18.60 P. 870-871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52400"/>
            <a:ext cx="8458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 at the </a:t>
            </a:r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Benzylic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Position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500000"/>
                </a:solidFill>
              </a:rPr>
              <a:t>In </a:t>
            </a:r>
            <a:r>
              <a:rPr lang="en-US" b="1" dirty="0">
                <a:solidFill>
                  <a:srgbClr val="500000"/>
                </a:solidFill>
              </a:rPr>
              <a:t>general, </a:t>
            </a:r>
            <a:r>
              <a:rPr lang="en-US" b="1" dirty="0" err="1">
                <a:solidFill>
                  <a:srgbClr val="500000"/>
                </a:solidFill>
              </a:rPr>
              <a:t>benzylic</a:t>
            </a:r>
            <a:r>
              <a:rPr lang="en-US" b="1" dirty="0">
                <a:solidFill>
                  <a:srgbClr val="500000"/>
                </a:solidFill>
              </a:rPr>
              <a:t> positions can readily be fully </a:t>
            </a:r>
            <a:r>
              <a:rPr lang="en-US" b="1" dirty="0" smtClean="0">
                <a:solidFill>
                  <a:srgbClr val="500000"/>
                </a:solidFill>
              </a:rPr>
              <a:t>oxidized to </a:t>
            </a:r>
            <a:r>
              <a:rPr lang="en-US" b="1" dirty="0">
                <a:solidFill>
                  <a:srgbClr val="500000"/>
                </a:solidFill>
              </a:rPr>
              <a:t>benzoic acid by hot KMnO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  <a:r>
              <a:rPr lang="en-US" b="1" dirty="0">
                <a:solidFill>
                  <a:srgbClr val="500000"/>
                </a:solidFill>
              </a:rPr>
              <a:t> or Na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Cr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O</a:t>
            </a:r>
            <a:r>
              <a:rPr lang="en-US" b="1" baseline="-25000" dirty="0">
                <a:solidFill>
                  <a:srgbClr val="500000"/>
                </a:solidFill>
              </a:rPr>
              <a:t>7</a:t>
            </a:r>
            <a:r>
              <a:rPr lang="en-US" b="1" dirty="0">
                <a:solidFill>
                  <a:srgbClr val="500000"/>
                </a:solidFill>
              </a:rPr>
              <a:t>/H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SO</a:t>
            </a:r>
            <a:r>
              <a:rPr lang="en-US" b="1" baseline="-25000" dirty="0">
                <a:solidFill>
                  <a:srgbClr val="500000"/>
                </a:solidFill>
              </a:rPr>
              <a:t>4</a:t>
            </a:r>
          </a:p>
          <a:p>
            <a:endParaRPr lang="en-US" dirty="0">
              <a:solidFill>
                <a:srgbClr val="0000CC"/>
              </a:solidFill>
            </a:endParaRPr>
          </a:p>
          <a:p>
            <a:endParaRPr lang="en-US" b="1" cap="all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676400"/>
            <a:ext cx="8763001" cy="5029200"/>
            <a:chOff x="228600" y="1676400"/>
            <a:chExt cx="8763001" cy="5029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38200" y="2895600"/>
              <a:ext cx="7162800" cy="17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228600" y="1676400"/>
              <a:ext cx="8763001" cy="1185125"/>
              <a:chOff x="304799" y="2729649"/>
              <a:chExt cx="8763001" cy="1185125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25078" b="55519"/>
              <a:stretch/>
            </p:blipFill>
            <p:spPr bwMode="auto">
              <a:xfrm>
                <a:off x="5125193" y="2971800"/>
                <a:ext cx="3942607" cy="942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04799" y="2729649"/>
                <a:ext cx="4460151" cy="1185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837229"/>
                </p:ext>
              </p:extLst>
            </p:nvPr>
          </p:nvGraphicFramePr>
          <p:xfrm>
            <a:off x="1015999" y="4572000"/>
            <a:ext cx="6537569" cy="213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68" name="CS ChemDraw Drawing" r:id="rId6" imgW="5495301" imgH="1793402" progId="ChemDraw.Document.6.0">
                    <p:embed/>
                  </p:oleObj>
                </mc:Choice>
                <mc:Fallback>
                  <p:oleObj name="CS ChemDraw Drawing" r:id="rId6" imgW="5495301" imgH="1793402" progId="ChemDraw.Document.6.0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5999" y="4572000"/>
                          <a:ext cx="6537569" cy="213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/>
          <p:cNvSpPr/>
          <p:nvPr/>
        </p:nvSpPr>
        <p:spPr>
          <a:xfrm>
            <a:off x="5791200" y="1334869"/>
            <a:ext cx="2286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 18.19 P. 855</a:t>
            </a:r>
          </a:p>
        </p:txBody>
      </p:sp>
    </p:spTree>
    <p:extLst>
      <p:ext uri="{BB962C8B-B14F-4D97-AF65-F5344CB8AC3E}">
        <p14:creationId xmlns:p14="http://schemas.microsoft.com/office/powerpoint/2010/main" val="246448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98425"/>
            <a:ext cx="8610600" cy="42165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 COMPOUNDS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/>
            <a:r>
              <a:rPr lang="en-US" b="1" dirty="0">
                <a:solidFill>
                  <a:srgbClr val="006600"/>
                </a:solidFill>
              </a:rPr>
              <a:t>Aromatic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compounds or </a:t>
            </a:r>
            <a:r>
              <a:rPr lang="en-US" b="1" dirty="0" err="1">
                <a:solidFill>
                  <a:srgbClr val="006600"/>
                </a:solidFill>
              </a:rPr>
              <a:t>arenes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include benzene and benzene </a:t>
            </a:r>
            <a:r>
              <a:rPr lang="en-US" dirty="0" smtClean="0">
                <a:solidFill>
                  <a:srgbClr val="0000CC"/>
                </a:solidFill>
              </a:rPr>
              <a:t>derivatives.</a:t>
            </a:r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Many aromatic compounds were originally isolated from fragrant </a:t>
            </a:r>
            <a:r>
              <a:rPr lang="en-US" dirty="0" smtClean="0">
                <a:solidFill>
                  <a:srgbClr val="0000CC"/>
                </a:solidFill>
              </a:rPr>
              <a:t>oils.</a:t>
            </a:r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However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smtClean="0">
                <a:solidFill>
                  <a:srgbClr val="0000CC"/>
                </a:solidFill>
              </a:rPr>
              <a:t>Aromatic </a:t>
            </a:r>
            <a:r>
              <a:rPr lang="en-US" dirty="0">
                <a:solidFill>
                  <a:srgbClr val="0000CC"/>
                </a:solidFill>
              </a:rPr>
              <a:t>compounds are quite </a:t>
            </a:r>
            <a:r>
              <a:rPr lang="en-US" dirty="0" smtClean="0">
                <a:solidFill>
                  <a:srgbClr val="0000CC"/>
                </a:solidFill>
              </a:rPr>
              <a:t>common,  and many of them are odorless.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sz="1000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sz="900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8 of the 10 best-selling drugs have aromatic moieties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7281" y="1981200"/>
            <a:ext cx="5470720" cy="153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555170" y="3962400"/>
            <a:ext cx="7979230" cy="2702573"/>
            <a:chOff x="457199" y="4038600"/>
            <a:chExt cx="7979230" cy="270257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57199" y="4114800"/>
              <a:ext cx="3928337" cy="2626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835468" y="4038600"/>
              <a:ext cx="3600961" cy="2663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5269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8686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 at the </a:t>
            </a:r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Benzylic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Position</a:t>
            </a: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500000"/>
                </a:solidFill>
              </a:rPr>
              <a:t>The </a:t>
            </a:r>
            <a:r>
              <a:rPr lang="en-US" sz="2000" b="1" dirty="0" err="1">
                <a:solidFill>
                  <a:srgbClr val="500000"/>
                </a:solidFill>
              </a:rPr>
              <a:t>benzylic</a:t>
            </a:r>
            <a:r>
              <a:rPr lang="en-US" sz="2000" b="1" dirty="0">
                <a:solidFill>
                  <a:srgbClr val="500000"/>
                </a:solidFill>
              </a:rPr>
              <a:t> position is the most reactive.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endParaRPr lang="en-US" sz="2000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500000"/>
                </a:solidFill>
              </a:rPr>
              <a:t>Br</a:t>
            </a:r>
            <a:r>
              <a:rPr lang="en-US" sz="2000" b="1" baseline="-25000" dirty="0">
                <a:solidFill>
                  <a:srgbClr val="500000"/>
                </a:solidFill>
              </a:rPr>
              <a:t>2</a:t>
            </a:r>
            <a:r>
              <a:rPr lang="en-US" sz="2000" b="1" dirty="0">
                <a:solidFill>
                  <a:srgbClr val="500000"/>
                </a:solidFill>
              </a:rPr>
              <a:t> reacts only at the </a:t>
            </a:r>
            <a:r>
              <a:rPr lang="en-US" sz="2000" b="1" dirty="0" err="1">
                <a:solidFill>
                  <a:srgbClr val="500000"/>
                </a:solidFill>
              </a:rPr>
              <a:t>benzylic</a:t>
            </a:r>
            <a:r>
              <a:rPr lang="en-US" sz="2000" b="1" dirty="0">
                <a:solidFill>
                  <a:srgbClr val="500000"/>
                </a:solidFill>
              </a:rPr>
              <a:t> position.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endParaRPr lang="en-US" sz="2000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500000"/>
                </a:solidFill>
              </a:rPr>
              <a:t>Cl</a:t>
            </a:r>
            <a:r>
              <a:rPr lang="en-US" sz="2000" b="1" baseline="-25000" dirty="0">
                <a:solidFill>
                  <a:srgbClr val="500000"/>
                </a:solidFill>
              </a:rPr>
              <a:t>2 </a:t>
            </a:r>
            <a:r>
              <a:rPr lang="en-US" sz="2000" b="1" dirty="0">
                <a:solidFill>
                  <a:srgbClr val="500000"/>
                </a:solidFill>
              </a:rPr>
              <a:t>is not as selective as </a:t>
            </a:r>
            <a:r>
              <a:rPr lang="en-US" sz="2000" b="1" dirty="0" err="1">
                <a:solidFill>
                  <a:srgbClr val="500000"/>
                </a:solidFill>
              </a:rPr>
              <a:t>bromination</a:t>
            </a:r>
            <a:r>
              <a:rPr lang="en-US" sz="2000" b="1" dirty="0">
                <a:solidFill>
                  <a:srgbClr val="500000"/>
                </a:solidFill>
              </a:rPr>
              <a:t>, so results in mixtures</a:t>
            </a:r>
          </a:p>
          <a:p>
            <a:endParaRPr lang="en-US" b="1" cap="all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73358" y="2667000"/>
            <a:ext cx="7356242" cy="3886200"/>
            <a:chOff x="873358" y="2590800"/>
            <a:chExt cx="7356242" cy="388620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3661034"/>
                </p:ext>
              </p:extLst>
            </p:nvPr>
          </p:nvGraphicFramePr>
          <p:xfrm>
            <a:off x="1093788" y="2590800"/>
            <a:ext cx="6703208" cy="175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14" name="CS ChemDraw Drawing" r:id="rId4" imgW="5236086" imgH="1368087" progId="ChemDraw.Document.6.0">
                    <p:embed/>
                  </p:oleObj>
                </mc:Choice>
                <mc:Fallback>
                  <p:oleObj name="CS ChemDraw Drawing" r:id="rId4" imgW="5236086" imgH="1368087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3788" y="2590800"/>
                          <a:ext cx="6703208" cy="175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873358" y="4459288"/>
              <a:ext cx="7356242" cy="201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043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31854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 at the </a:t>
            </a:r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Benzylic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Position</a:t>
            </a:r>
          </a:p>
          <a:p>
            <a:endParaRPr lang="en-US" sz="1200" dirty="0" smtClean="0"/>
          </a:p>
          <a:p>
            <a:r>
              <a:rPr lang="en-US" sz="2000" b="1" dirty="0" smtClean="0">
                <a:solidFill>
                  <a:srgbClr val="003300"/>
                </a:solidFill>
              </a:rPr>
              <a:t>Substitution reactions</a:t>
            </a:r>
          </a:p>
          <a:p>
            <a:pPr algn="just">
              <a:defRPr/>
            </a:pPr>
            <a:endParaRPr lang="en-US" sz="2000" dirty="0" smtClean="0">
              <a:solidFill>
                <a:srgbClr val="0000CC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 err="1" smtClean="0">
                <a:solidFill>
                  <a:srgbClr val="500000"/>
                </a:solidFill>
              </a:rPr>
              <a:t>Benzylic</a:t>
            </a:r>
            <a:r>
              <a:rPr lang="en-US" sz="2000" b="1" i="1" dirty="0" smtClean="0">
                <a:solidFill>
                  <a:srgbClr val="500000"/>
                </a:solidFill>
              </a:rPr>
              <a:t> </a:t>
            </a:r>
            <a:r>
              <a:rPr lang="en-US" sz="2000" b="1" i="1" dirty="0" err="1">
                <a:solidFill>
                  <a:srgbClr val="500000"/>
                </a:solidFill>
              </a:rPr>
              <a:t>carbocations</a:t>
            </a:r>
            <a:r>
              <a:rPr lang="en-US" sz="2000" b="1" i="1" dirty="0">
                <a:solidFill>
                  <a:srgbClr val="500000"/>
                </a:solidFill>
              </a:rPr>
              <a:t> are resonance-stabilized, easily </a:t>
            </a:r>
            <a:r>
              <a:rPr lang="en-US" sz="2000" b="1" i="1" dirty="0" smtClean="0">
                <a:solidFill>
                  <a:srgbClr val="500000"/>
                </a:solidFill>
              </a:rPr>
              <a:t>formed. Thus, benzyl </a:t>
            </a:r>
            <a:r>
              <a:rPr lang="en-US" sz="2000" b="1" i="1" dirty="0">
                <a:solidFill>
                  <a:srgbClr val="500000"/>
                </a:solidFill>
              </a:rPr>
              <a:t>halides undergo SN1 </a:t>
            </a:r>
            <a:r>
              <a:rPr lang="en-US" sz="2000" b="1" i="1" dirty="0" smtClean="0">
                <a:solidFill>
                  <a:srgbClr val="500000"/>
                </a:solidFill>
              </a:rPr>
              <a:t>reactions easily.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i="1" dirty="0" err="1">
                <a:solidFill>
                  <a:srgbClr val="500000"/>
                </a:solidFill>
              </a:rPr>
              <a:t>Benzylic</a:t>
            </a:r>
            <a:r>
              <a:rPr lang="en-US" sz="2000" b="1" i="1" dirty="0">
                <a:solidFill>
                  <a:srgbClr val="500000"/>
                </a:solidFill>
              </a:rPr>
              <a:t> halides are </a:t>
            </a:r>
            <a:r>
              <a:rPr lang="en-US" sz="2000" b="1" i="1" dirty="0" smtClean="0">
                <a:solidFill>
                  <a:srgbClr val="500000"/>
                </a:solidFill>
              </a:rPr>
              <a:t>also 100 </a:t>
            </a:r>
            <a:r>
              <a:rPr lang="en-US" sz="2000" b="1" i="1" dirty="0">
                <a:solidFill>
                  <a:srgbClr val="500000"/>
                </a:solidFill>
              </a:rPr>
              <a:t>times more reactive than primary halides via S</a:t>
            </a:r>
            <a:r>
              <a:rPr lang="en-US" sz="2000" b="1" i="1" baseline="-25000" dirty="0">
                <a:solidFill>
                  <a:srgbClr val="500000"/>
                </a:solidFill>
              </a:rPr>
              <a:t>N</a:t>
            </a:r>
            <a:r>
              <a:rPr lang="en-US" sz="2000" b="1" i="1" dirty="0">
                <a:solidFill>
                  <a:srgbClr val="500000"/>
                </a:solidFill>
              </a:rPr>
              <a:t>2.</a:t>
            </a:r>
          </a:p>
          <a:p>
            <a:pPr eaLnBrk="0" hangingPunct="0">
              <a:defRPr/>
            </a:pPr>
            <a:endParaRPr lang="en-US" baseline="-25000" dirty="0" smtClean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900" b="1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7181" y="3019425"/>
            <a:ext cx="8529638" cy="3533775"/>
            <a:chOff x="307181" y="3019425"/>
            <a:chExt cx="8529638" cy="353377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46071" y="3019425"/>
              <a:ext cx="7851858" cy="170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07181" y="4847273"/>
              <a:ext cx="8529638" cy="1705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608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381000" y="152400"/>
            <a:ext cx="8458200" cy="13849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Reactions at the </a:t>
            </a:r>
            <a:r>
              <a:rPr lang="en-US" sz="2800" b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Benzylic</a:t>
            </a:r>
            <a:r>
              <a:rPr lang="en-US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Position</a:t>
            </a: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  <a:latin typeface="Arial Black" panose="020B0A04020102020204" pitchFamily="34" charset="0"/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Elimination reactions</a:t>
            </a:r>
            <a:endParaRPr lang="en-US" sz="2000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914400"/>
            <a:ext cx="8904979" cy="5854926"/>
            <a:chOff x="152400" y="914400"/>
            <a:chExt cx="8904979" cy="5854926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762000" y="5105400"/>
              <a:ext cx="7869920" cy="1663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52400" y="3426304"/>
              <a:ext cx="8904979" cy="1602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338535" y="2096869"/>
              <a:ext cx="4544560" cy="646331"/>
            </a:xfrm>
            <a:prstGeom prst="rect">
              <a:avLst/>
            </a:prstGeom>
            <a:ln>
              <a:solidFill>
                <a:srgbClr val="0033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2A0015"/>
                  </a:solidFill>
                  <a:latin typeface="Calibri" pitchFamily="34" charset="0"/>
                </a:rPr>
                <a:t>Practice  18.20 to 18.23 P. 857-858</a:t>
              </a:r>
            </a:p>
            <a:p>
              <a:r>
                <a:rPr lang="en-US" b="1" dirty="0" smtClean="0">
                  <a:solidFill>
                    <a:srgbClr val="2A0015"/>
                  </a:solidFill>
                  <a:latin typeface="Calibri" pitchFamily="34" charset="0"/>
                </a:rPr>
                <a:t>Problems 18.47 to 18.49 P. 869,  18.58   P. 870</a:t>
              </a:r>
            </a:p>
          </p:txBody>
        </p:sp>
        <p:pic>
          <p:nvPicPr>
            <p:cNvPr id="16388" name="Picture 11" descr="17_0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3575"/>
            <a:stretch/>
          </p:blipFill>
          <p:spPr bwMode="auto">
            <a:xfrm>
              <a:off x="5105400" y="914400"/>
              <a:ext cx="3810000" cy="2427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963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430887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Electrophilic Aromatic Substitution</a:t>
            </a:r>
          </a:p>
          <a:p>
            <a:pPr algn="just">
              <a:spcBef>
                <a:spcPct val="50000"/>
              </a:spcBef>
              <a:defRPr/>
            </a:pPr>
            <a:endParaRPr lang="en-US" b="1" dirty="0">
              <a:solidFill>
                <a:srgbClr val="C000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Although benzene’s pi electrons are in a stable aromatic system, they are available to attack a strong electrophile to give a carbocation.  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This resonance-stabilized carbocation is called a </a:t>
            </a:r>
            <a:r>
              <a:rPr lang="en-US" b="1" i="1" dirty="0">
                <a:solidFill>
                  <a:srgbClr val="500000"/>
                </a:solidFill>
              </a:rPr>
              <a:t>sigma complex</a:t>
            </a:r>
            <a:r>
              <a:rPr lang="en-US" b="1" dirty="0">
                <a:solidFill>
                  <a:srgbClr val="500000"/>
                </a:solidFill>
              </a:rPr>
              <a:t> because the electrophile is joined to the benzene ring by a new sigma bond.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err="1">
                <a:solidFill>
                  <a:srgbClr val="500000"/>
                </a:solidFill>
              </a:rPr>
              <a:t>Aromaticity</a:t>
            </a:r>
            <a:r>
              <a:rPr lang="en-US" b="1" dirty="0">
                <a:solidFill>
                  <a:srgbClr val="500000"/>
                </a:solidFill>
              </a:rPr>
              <a:t> is regained by loss of a proton</a:t>
            </a:r>
          </a:p>
          <a:p>
            <a:pPr>
              <a:spcBef>
                <a:spcPct val="50000"/>
              </a:spcBef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Electrophile substitutes for a hydrogen on the benzene ring.</a:t>
            </a:r>
          </a:p>
        </p:txBody>
      </p:sp>
      <p:pic>
        <p:nvPicPr>
          <p:cNvPr id="40963" name="Picture 7" descr="17_00-01UN"/>
          <p:cNvPicPr>
            <a:picLocks noChangeAspect="1" noChangeArrowheads="1"/>
          </p:cNvPicPr>
          <p:nvPr/>
        </p:nvPicPr>
        <p:blipFill rotWithShape="1">
          <a:blip r:embed="rId2" cstate="print"/>
          <a:srcRect b="12551"/>
          <a:stretch/>
        </p:blipFill>
        <p:spPr bwMode="auto">
          <a:xfrm>
            <a:off x="304800" y="4763590"/>
            <a:ext cx="8534400" cy="18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52400" y="141982"/>
            <a:ext cx="87630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603375"/>
            <a:ext cx="8382000" cy="4949824"/>
            <a:chOff x="457200" y="1603375"/>
            <a:chExt cx="8382000" cy="4949824"/>
          </a:xfrm>
        </p:grpSpPr>
        <p:pic>
          <p:nvPicPr>
            <p:cNvPr id="41988" name="Picture 6" descr="FG17_01-01"/>
            <p:cNvPicPr>
              <a:picLocks noChangeAspect="1" noChangeArrowheads="1"/>
            </p:cNvPicPr>
            <p:nvPr/>
          </p:nvPicPr>
          <p:blipFill>
            <a:blip r:embed="rId2" cstate="print"/>
            <a:srcRect b="91246"/>
            <a:stretch>
              <a:fillRect/>
            </a:stretch>
          </p:blipFill>
          <p:spPr bwMode="auto">
            <a:xfrm>
              <a:off x="609600" y="1603375"/>
              <a:ext cx="7975600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9" name="Picture 6" descr="FG17_01-01"/>
            <p:cNvPicPr>
              <a:picLocks noChangeAspect="1" noChangeArrowheads="1"/>
            </p:cNvPicPr>
            <p:nvPr/>
          </p:nvPicPr>
          <p:blipFill>
            <a:blip r:embed="rId2" cstate="print"/>
            <a:srcRect t="58183" b="32990"/>
            <a:stretch>
              <a:fillRect/>
            </a:stretch>
          </p:blipFill>
          <p:spPr bwMode="auto">
            <a:xfrm>
              <a:off x="685800" y="3962400"/>
              <a:ext cx="7975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0" name="Picture 14" descr="17_00-02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433"/>
            <a:stretch/>
          </p:blipFill>
          <p:spPr bwMode="auto">
            <a:xfrm>
              <a:off x="457200" y="2098766"/>
              <a:ext cx="8382000" cy="171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1" name="Picture 15" descr="17_00-03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9891"/>
            <a:stretch/>
          </p:blipFill>
          <p:spPr bwMode="auto">
            <a:xfrm>
              <a:off x="1447800" y="4918165"/>
              <a:ext cx="6553200" cy="1635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2169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8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r>
              <a:rPr lang="en-US" sz="2000" b="1" dirty="0">
                <a:solidFill>
                  <a:srgbClr val="003300"/>
                </a:solidFill>
              </a:rPr>
              <a:t> of Benzene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Requires a stronger </a:t>
            </a:r>
            <a:r>
              <a:rPr lang="en-US" dirty="0" err="1">
                <a:solidFill>
                  <a:srgbClr val="0000CC"/>
                </a:solidFill>
              </a:rPr>
              <a:t>electrophile</a:t>
            </a:r>
            <a:r>
              <a:rPr lang="en-US" dirty="0">
                <a:solidFill>
                  <a:srgbClr val="0000CC"/>
                </a:solidFill>
              </a:rPr>
              <a:t> than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. </a:t>
            </a: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1100" b="1" i="1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i="1" dirty="0" smtClean="0">
                <a:solidFill>
                  <a:srgbClr val="500000"/>
                </a:solidFill>
              </a:rPr>
              <a:t>Use </a:t>
            </a:r>
            <a:r>
              <a:rPr lang="en-US" sz="2000" b="1" i="1" dirty="0">
                <a:solidFill>
                  <a:srgbClr val="500000"/>
                </a:solidFill>
              </a:rPr>
              <a:t>a strong Lewis acid catalyst, FeBr</a:t>
            </a:r>
            <a:r>
              <a:rPr lang="en-US" sz="2000" b="1" i="1" baseline="-25000" dirty="0">
                <a:solidFill>
                  <a:srgbClr val="500000"/>
                </a:solidFill>
              </a:rPr>
              <a:t>3</a:t>
            </a:r>
          </a:p>
        </p:txBody>
      </p:sp>
      <p:pic>
        <p:nvPicPr>
          <p:cNvPr id="43011" name="Picture 1030"/>
          <p:cNvPicPr>
            <a:picLocks noChangeAspect="1" noChangeArrowheads="1"/>
          </p:cNvPicPr>
          <p:nvPr/>
        </p:nvPicPr>
        <p:blipFill>
          <a:blip r:embed="rId2" cstate="print"/>
          <a:srcRect b="4712"/>
          <a:stretch>
            <a:fillRect/>
          </a:stretch>
        </p:blipFill>
        <p:spPr bwMode="auto">
          <a:xfrm>
            <a:off x="381000" y="2743200"/>
            <a:ext cx="8458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228600" y="111204"/>
            <a:ext cx="87630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r>
              <a:rPr lang="en-US" sz="2000" b="1" dirty="0">
                <a:solidFill>
                  <a:srgbClr val="003300"/>
                </a:solidFill>
              </a:rPr>
              <a:t> of Benzene (Mechanism)</a:t>
            </a:r>
            <a:endParaRPr lang="en-US" sz="2000" b="1" baseline="-25000" dirty="0">
              <a:solidFill>
                <a:srgbClr val="0033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r="34083"/>
          <a:stretch>
            <a:fillRect/>
          </a:stretch>
        </p:blipFill>
        <p:spPr bwMode="auto">
          <a:xfrm>
            <a:off x="304800" y="1676400"/>
            <a:ext cx="846442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b="8510"/>
          <a:stretch/>
        </p:blipFill>
        <p:spPr bwMode="auto">
          <a:xfrm>
            <a:off x="228600" y="4114800"/>
            <a:ext cx="883683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30315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r>
              <a:rPr lang="en-US" sz="2000" b="1" dirty="0">
                <a:solidFill>
                  <a:srgbClr val="003300"/>
                </a:solidFill>
              </a:rPr>
              <a:t> of Benzene: Comparison with Alkenes</a:t>
            </a:r>
          </a:p>
          <a:p>
            <a:pPr eaLnBrk="0" hangingPunct="0">
              <a:defRPr/>
            </a:pPr>
            <a:endParaRPr lang="en-US" sz="1100" dirty="0" smtClean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100" dirty="0">
              <a:solidFill>
                <a:schemeClr val="accent2"/>
              </a:solidFill>
            </a:endParaRPr>
          </a:p>
          <a:p>
            <a:pPr marL="285750" indent="-285750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Cyclohexene </a:t>
            </a:r>
            <a:r>
              <a:rPr lang="en-US" b="1" i="1" dirty="0">
                <a:solidFill>
                  <a:srgbClr val="500000"/>
                </a:solidFill>
              </a:rPr>
              <a:t>adds</a:t>
            </a:r>
            <a:r>
              <a:rPr lang="en-US" b="1" dirty="0">
                <a:solidFill>
                  <a:srgbClr val="500000"/>
                </a:solidFill>
              </a:rPr>
              <a:t> Br</a:t>
            </a:r>
            <a:r>
              <a:rPr lang="en-US" b="1" baseline="-25000" dirty="0">
                <a:solidFill>
                  <a:srgbClr val="500000"/>
                </a:solidFill>
              </a:rPr>
              <a:t>2</a:t>
            </a:r>
            <a:r>
              <a:rPr lang="en-US" b="1" dirty="0">
                <a:solidFill>
                  <a:srgbClr val="500000"/>
                </a:solidFill>
              </a:rPr>
              <a:t>, 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H = -</a:t>
            </a:r>
            <a:r>
              <a:rPr lang="en-US" b="1" dirty="0">
                <a:solidFill>
                  <a:srgbClr val="500000"/>
                </a:solidFill>
              </a:rPr>
              <a:t>121 kJ</a:t>
            </a:r>
          </a:p>
          <a:p>
            <a:pPr marL="171450" indent="-171450" eaLnBrk="0" hangingPunct="0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Addition to benzene is </a:t>
            </a:r>
            <a:r>
              <a:rPr lang="en-US" b="1" i="1" dirty="0">
                <a:solidFill>
                  <a:srgbClr val="500000"/>
                </a:solidFill>
              </a:rPr>
              <a:t>endothermic</a:t>
            </a:r>
            <a:r>
              <a:rPr lang="en-US" b="1" dirty="0">
                <a:solidFill>
                  <a:srgbClr val="500000"/>
                </a:solidFill>
              </a:rPr>
              <a:t>, not normally seen.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Substitution of Br for H retains </a:t>
            </a:r>
            <a:r>
              <a:rPr lang="en-US" b="1" dirty="0" err="1">
                <a:solidFill>
                  <a:srgbClr val="500000"/>
                </a:solidFill>
              </a:rPr>
              <a:t>aromaticity</a:t>
            </a:r>
            <a:r>
              <a:rPr lang="en-US" b="1" dirty="0">
                <a:solidFill>
                  <a:srgbClr val="500000"/>
                </a:solidFill>
              </a:rPr>
              <a:t>, </a:t>
            </a: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H = -45 kJ.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500000"/>
              </a:solidFill>
              <a:sym typeface="Symbol" pitchFamily="18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  <a:sym typeface="Symbol" pitchFamily="18" charset="2"/>
              </a:rPr>
              <a:t>Formation of sigma complex is rate-limiting.</a:t>
            </a:r>
          </a:p>
        </p:txBody>
      </p:sp>
      <p:pic>
        <p:nvPicPr>
          <p:cNvPr id="45059" name="Picture 6" descr="17_01"/>
          <p:cNvPicPr>
            <a:picLocks noChangeAspect="1" noChangeArrowheads="1"/>
          </p:cNvPicPr>
          <p:nvPr/>
        </p:nvPicPr>
        <p:blipFill rotWithShape="1">
          <a:blip r:embed="rId2" cstate="print"/>
          <a:srcRect b="6505"/>
          <a:stretch/>
        </p:blipFill>
        <p:spPr bwMode="auto">
          <a:xfrm>
            <a:off x="2133600" y="3195352"/>
            <a:ext cx="6629400" cy="353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7"/>
          <p:cNvSpPr txBox="1">
            <a:spLocks noChangeArrowheads="1"/>
          </p:cNvSpPr>
          <p:nvPr/>
        </p:nvSpPr>
        <p:spPr bwMode="auto">
          <a:xfrm>
            <a:off x="457200" y="6096000"/>
            <a:ext cx="1828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3300"/>
                </a:solidFill>
              </a:rPr>
              <a:t>Energy Diagram</a:t>
            </a:r>
            <a:endParaRPr lang="en-US" dirty="0">
              <a:solidFill>
                <a:srgbClr val="00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1471" y="152400"/>
            <a:ext cx="8781057" cy="18261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ctr" eaLnBrk="0" hangingPunct="0">
              <a:defRPr/>
            </a:pPr>
            <a:endParaRPr lang="en-US" b="1" dirty="0"/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Chlorination of  Benzene</a:t>
            </a:r>
          </a:p>
          <a:p>
            <a:pPr eaLnBrk="0" hangingPunct="0">
              <a:defRPr/>
            </a:pPr>
            <a:endParaRPr lang="en-US" sz="2000" b="1" baseline="-250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dirty="0">
                <a:solidFill>
                  <a:srgbClr val="0000CC"/>
                </a:solidFill>
              </a:rPr>
              <a:t>Chlorination is similar to </a:t>
            </a:r>
            <a:r>
              <a:rPr lang="en-US" sz="2000" dirty="0" err="1">
                <a:solidFill>
                  <a:srgbClr val="0000CC"/>
                </a:solidFill>
              </a:rPr>
              <a:t>bromination</a:t>
            </a:r>
            <a:r>
              <a:rPr lang="en-US" sz="2000" dirty="0">
                <a:solidFill>
                  <a:srgbClr val="0000CC"/>
                </a:solidFill>
              </a:rPr>
              <a:t>.  Use AlCl</a:t>
            </a:r>
            <a:r>
              <a:rPr lang="en-US" sz="2000" baseline="-25000" dirty="0">
                <a:solidFill>
                  <a:srgbClr val="0000CC"/>
                </a:solidFill>
              </a:rPr>
              <a:t>3</a:t>
            </a:r>
            <a:r>
              <a:rPr lang="en-US" sz="2000" dirty="0">
                <a:solidFill>
                  <a:srgbClr val="0000CC"/>
                </a:solidFill>
              </a:rPr>
              <a:t> as the Lewis acid catalyst.</a:t>
            </a:r>
          </a:p>
          <a:p>
            <a:pPr eaLnBrk="0" hangingPunct="0">
              <a:defRPr/>
            </a:pPr>
            <a:endParaRPr lang="en-US" sz="2000" b="1" baseline="-25000" dirty="0">
              <a:solidFill>
                <a:srgbClr val="00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2272124"/>
            <a:ext cx="8781058" cy="4281076"/>
            <a:chOff x="152400" y="2272124"/>
            <a:chExt cx="8781058" cy="428107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066800" y="2272124"/>
              <a:ext cx="6506071" cy="1691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r="10864"/>
            <a:stretch>
              <a:fillRect/>
            </a:stretch>
          </p:blipFill>
          <p:spPr bwMode="auto">
            <a:xfrm>
              <a:off x="152400" y="3963702"/>
              <a:ext cx="8781058" cy="2589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316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36009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Iodination of benzene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Iodination requires an acidic oxidizing agent, like nitric acid, which oxidizes the iodine to an </a:t>
            </a:r>
            <a:r>
              <a:rPr lang="en-US" b="1" i="1" dirty="0" err="1">
                <a:solidFill>
                  <a:srgbClr val="500000"/>
                </a:solidFill>
              </a:rPr>
              <a:t>iodonium</a:t>
            </a:r>
            <a:r>
              <a:rPr lang="en-US" b="1" i="1" dirty="0">
                <a:solidFill>
                  <a:srgbClr val="500000"/>
                </a:solidFill>
              </a:rPr>
              <a:t> ion.</a:t>
            </a: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sz="800" b="1" dirty="0" smtClean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Nitration </a:t>
            </a:r>
            <a:r>
              <a:rPr lang="en-US" sz="2000" b="1" dirty="0">
                <a:solidFill>
                  <a:srgbClr val="003300"/>
                </a:solidFill>
              </a:rPr>
              <a:t>of Benzene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8600" y="2057400"/>
            <a:ext cx="8686800" cy="4724400"/>
            <a:chOff x="228600" y="2057400"/>
            <a:chExt cx="8686800" cy="47244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2226733"/>
                </p:ext>
              </p:extLst>
            </p:nvPr>
          </p:nvGraphicFramePr>
          <p:xfrm>
            <a:off x="228600" y="2057400"/>
            <a:ext cx="86868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07" name="CS ChemDraw Drawing" r:id="rId4" imgW="7695795" imgH="939800" progId="ChemDraw.Document.6.0">
                    <p:embed/>
                  </p:oleObj>
                </mc:Choice>
                <mc:Fallback>
                  <p:oleObj name="CS ChemDraw Drawing" r:id="rId4" imgW="7695795" imgH="93980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8600" y="2057400"/>
                          <a:ext cx="8686800" cy="1066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6215199"/>
                </p:ext>
              </p:extLst>
            </p:nvPr>
          </p:nvGraphicFramePr>
          <p:xfrm>
            <a:off x="328749" y="3657600"/>
            <a:ext cx="8205651" cy="1408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08" name="CS ChemDraw Drawing" r:id="rId6" imgW="6945933" imgH="1192719" progId="ChemDraw.Document.6.0">
                    <p:embed/>
                  </p:oleObj>
                </mc:Choice>
                <mc:Fallback>
                  <p:oleObj name="CS ChemDraw Drawing" r:id="rId6" imgW="6945933" imgH="119271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8749" y="3657600"/>
                          <a:ext cx="8205651" cy="14085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914400" y="5110162"/>
              <a:ext cx="5417345" cy="1671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Documents and Settings\user\My Documents\My Pictures\200px-Eilhard_Mitscherlich.jpg"/>
          <p:cNvPicPr>
            <a:picLocks noChangeAspect="1" noChangeArrowheads="1"/>
          </p:cNvPicPr>
          <p:nvPr/>
        </p:nvPicPr>
        <p:blipFill rotWithShape="1">
          <a:blip r:embed="rId2" cstate="print"/>
          <a:srcRect b="23757"/>
          <a:stretch/>
        </p:blipFill>
        <p:spPr bwMode="auto">
          <a:xfrm>
            <a:off x="7010400" y="4385310"/>
            <a:ext cx="1905000" cy="2396490"/>
          </a:xfrm>
          <a:prstGeom prst="rect">
            <a:avLst/>
          </a:prstGeom>
          <a:noFill/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" y="98425"/>
            <a:ext cx="8763000" cy="352404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DISCOVERY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AND STRUCTURE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OF BENZENE 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Discovery of Benzene</a:t>
            </a:r>
          </a:p>
          <a:p>
            <a:pPr>
              <a:defRPr/>
            </a:pPr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Benzene was isolated in 1825 by Michael Faraday who determined C:H ratio to be 1:1.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It was first synthesized in 1834 by </a:t>
            </a:r>
            <a:r>
              <a:rPr lang="en-US" b="1" i="1" dirty="0" err="1">
                <a:solidFill>
                  <a:srgbClr val="500000"/>
                </a:solidFill>
              </a:rPr>
              <a:t>Eilhard</a:t>
            </a:r>
            <a:r>
              <a:rPr lang="en-US" b="1" i="1" dirty="0">
                <a:solidFill>
                  <a:srgbClr val="500000"/>
                </a:solidFill>
              </a:rPr>
              <a:t> </a:t>
            </a:r>
            <a:r>
              <a:rPr lang="en-US" b="1" i="1" dirty="0" err="1">
                <a:solidFill>
                  <a:srgbClr val="500000"/>
                </a:solidFill>
              </a:rPr>
              <a:t>Mitscherlich</a:t>
            </a:r>
            <a:r>
              <a:rPr lang="en-US" b="1" i="1" dirty="0">
                <a:solidFill>
                  <a:srgbClr val="500000"/>
                </a:solidFill>
              </a:rPr>
              <a:t> who determined its molecular formula to be C</a:t>
            </a:r>
            <a:r>
              <a:rPr lang="en-US" b="1" i="1" baseline="-25000" dirty="0">
                <a:solidFill>
                  <a:srgbClr val="500000"/>
                </a:solidFill>
              </a:rPr>
              <a:t>6</a:t>
            </a:r>
            <a:r>
              <a:rPr lang="en-US" b="1" i="1" dirty="0">
                <a:solidFill>
                  <a:srgbClr val="500000"/>
                </a:solidFill>
              </a:rPr>
              <a:t>H</a:t>
            </a:r>
            <a:r>
              <a:rPr lang="en-US" b="1" i="1" baseline="-25000" dirty="0">
                <a:solidFill>
                  <a:srgbClr val="500000"/>
                </a:solidFill>
              </a:rPr>
              <a:t>6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  <a:p>
            <a:pPr algn="just">
              <a:defRPr/>
            </a:pPr>
            <a:endParaRPr lang="en-US" sz="1200" dirty="0">
              <a:solidFill>
                <a:srgbClr val="D60093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0000CC"/>
                </a:solidFill>
              </a:rPr>
              <a:t>Other related compounds with low C:H ratios had a pleasant smell, so they were classified as aromatic in contrast to organic compounds without these properties, called </a:t>
            </a:r>
            <a:r>
              <a:rPr lang="en-US" b="1" i="1" dirty="0" err="1">
                <a:solidFill>
                  <a:srgbClr val="0000CC"/>
                </a:solidFill>
              </a:rPr>
              <a:t>alphatic</a:t>
            </a:r>
            <a:r>
              <a:rPr lang="en-US" b="1" i="1" dirty="0">
                <a:solidFill>
                  <a:srgbClr val="0000CC"/>
                </a:solidFill>
              </a:rPr>
              <a:t> (fatlike).</a:t>
            </a:r>
          </a:p>
        </p:txBody>
      </p:sp>
      <p:pic>
        <p:nvPicPr>
          <p:cNvPr id="1027" name="Picture 3" descr="C:\Documents and Settings\user\My Documents\My Pictures\michael-faraday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86199"/>
            <a:ext cx="2246811" cy="280987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514600" y="3884474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Michael Faraday</a:t>
            </a:r>
            <a:r>
              <a:rPr lang="en-US" dirty="0" smtClean="0">
                <a:solidFill>
                  <a:srgbClr val="006600"/>
                </a:solidFill>
              </a:rPr>
              <a:t> (22 September 1791 – 25 August 1867) </a:t>
            </a:r>
            <a:r>
              <a:rPr lang="en-US" dirty="0" smtClean="0">
                <a:solidFill>
                  <a:srgbClr val="0000CC"/>
                </a:solidFill>
              </a:rPr>
              <a:t>English scientist who contributed to the fields of electromagnetism. He discovered electromagnetic induction, diamagnetism and electrolysis.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6600" y="6059269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solidFill>
                  <a:srgbClr val="006600"/>
                </a:solidFill>
              </a:rPr>
              <a:t>Eilhard</a:t>
            </a:r>
            <a:r>
              <a:rPr lang="en-US" b="1" dirty="0" smtClean="0">
                <a:solidFill>
                  <a:srgbClr val="006600"/>
                </a:solidFill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</a:rPr>
              <a:t>Mitscherlich</a:t>
            </a:r>
            <a:r>
              <a:rPr lang="en-US" dirty="0" smtClean="0">
                <a:solidFill>
                  <a:srgbClr val="006600"/>
                </a:solidFill>
              </a:rPr>
              <a:t> (7 January 1794 – 28 August 1863) </a:t>
            </a:r>
            <a:r>
              <a:rPr lang="en-US" dirty="0" smtClean="0">
                <a:solidFill>
                  <a:srgbClr val="0000CC"/>
                </a:solidFill>
              </a:rPr>
              <a:t>German chemist</a:t>
            </a:r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220060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Nitration of Benzene (Mechanism)</a:t>
            </a:r>
          </a:p>
          <a:p>
            <a:pPr>
              <a:defRPr/>
            </a:pPr>
            <a:endParaRPr lang="en-US" sz="1400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Sulfuric acid acts as a catalyst, allowing the reaction to be faster and at </a:t>
            </a:r>
            <a:r>
              <a:rPr lang="en-US" dirty="0" smtClean="0">
                <a:solidFill>
                  <a:srgbClr val="0000CC"/>
                </a:solidFill>
              </a:rPr>
              <a:t>lower temperatures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>
              <a:defRPr/>
            </a:pPr>
            <a:endParaRPr lang="en-US" sz="1100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HNO</a:t>
            </a:r>
            <a:r>
              <a:rPr lang="en-US" b="1" i="1" baseline="-25000" dirty="0">
                <a:solidFill>
                  <a:srgbClr val="500000"/>
                </a:solidFill>
              </a:rPr>
              <a:t>3</a:t>
            </a:r>
            <a:r>
              <a:rPr lang="en-US" b="1" i="1" dirty="0">
                <a:solidFill>
                  <a:srgbClr val="500000"/>
                </a:solidFill>
              </a:rPr>
              <a:t> and H</a:t>
            </a:r>
            <a:r>
              <a:rPr lang="en-US" b="1" i="1" baseline="-25000" dirty="0">
                <a:solidFill>
                  <a:srgbClr val="500000"/>
                </a:solidFill>
              </a:rPr>
              <a:t>2</a:t>
            </a:r>
            <a:r>
              <a:rPr lang="en-US" b="1" i="1" dirty="0">
                <a:solidFill>
                  <a:srgbClr val="500000"/>
                </a:solidFill>
              </a:rPr>
              <a:t>SO</a:t>
            </a:r>
            <a:r>
              <a:rPr lang="en-US" b="1" i="1" baseline="-25000" dirty="0">
                <a:solidFill>
                  <a:srgbClr val="500000"/>
                </a:solidFill>
              </a:rPr>
              <a:t>4</a:t>
            </a:r>
            <a:r>
              <a:rPr lang="en-US" b="1" i="1" dirty="0">
                <a:solidFill>
                  <a:srgbClr val="500000"/>
                </a:solidFill>
              </a:rPr>
              <a:t> react together to form the electrophile of the reaction: </a:t>
            </a:r>
            <a:r>
              <a:rPr lang="en-US" b="1" i="1" dirty="0" err="1">
                <a:solidFill>
                  <a:srgbClr val="500000"/>
                </a:solidFill>
              </a:rPr>
              <a:t>nitronium</a:t>
            </a:r>
            <a:r>
              <a:rPr lang="en-US" b="1" i="1" dirty="0">
                <a:solidFill>
                  <a:srgbClr val="500000"/>
                </a:solidFill>
              </a:rPr>
              <a:t> ion (NO</a:t>
            </a:r>
            <a:r>
              <a:rPr lang="en-US" b="1" i="1" baseline="-25000" dirty="0">
                <a:solidFill>
                  <a:srgbClr val="500000"/>
                </a:solidFill>
              </a:rPr>
              <a:t>2</a:t>
            </a:r>
            <a:r>
              <a:rPr lang="en-US" b="1" i="1" baseline="30000" dirty="0">
                <a:solidFill>
                  <a:srgbClr val="500000"/>
                </a:solidFill>
              </a:rPr>
              <a:t>+</a:t>
            </a:r>
            <a:r>
              <a:rPr lang="en-US" b="1" i="1" dirty="0">
                <a:solidFill>
                  <a:srgbClr val="500000"/>
                </a:solidFill>
              </a:rPr>
              <a:t>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2362200"/>
            <a:ext cx="7591697" cy="4343400"/>
            <a:chOff x="990600" y="2286000"/>
            <a:chExt cx="7591697" cy="4343400"/>
          </a:xfrm>
        </p:grpSpPr>
        <p:pic>
          <p:nvPicPr>
            <p:cNvPr id="47108" name="Picture 10" descr="17_01-08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7488"/>
            <a:stretch/>
          </p:blipFill>
          <p:spPr bwMode="auto">
            <a:xfrm>
              <a:off x="990600" y="4142841"/>
              <a:ext cx="6553200" cy="2486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lect191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600" y="2286000"/>
              <a:ext cx="7591697" cy="22124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532453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just">
              <a:defRPr/>
            </a:pPr>
            <a:endParaRPr lang="en-US" sz="1400" b="1" dirty="0" smtClean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Sulfonation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700" b="1" dirty="0" smtClean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i="1" dirty="0" smtClean="0">
                <a:solidFill>
                  <a:srgbClr val="0000CC"/>
                </a:solidFill>
              </a:rPr>
              <a:t>Sulfur trioxide (SO</a:t>
            </a:r>
            <a:r>
              <a:rPr lang="en-US" i="1" baseline="-25000" dirty="0" smtClean="0">
                <a:solidFill>
                  <a:srgbClr val="0000CC"/>
                </a:solidFill>
              </a:rPr>
              <a:t>3</a:t>
            </a:r>
            <a:r>
              <a:rPr lang="en-US" i="1" dirty="0" smtClean="0">
                <a:solidFill>
                  <a:srgbClr val="0000CC"/>
                </a:solidFill>
              </a:rPr>
              <a:t>) is the </a:t>
            </a:r>
            <a:r>
              <a:rPr lang="en-US" i="1" dirty="0" err="1" smtClean="0">
                <a:solidFill>
                  <a:srgbClr val="0000CC"/>
                </a:solidFill>
              </a:rPr>
              <a:t>electrophile</a:t>
            </a:r>
            <a:r>
              <a:rPr lang="en-US" i="1" dirty="0" smtClean="0">
                <a:solidFill>
                  <a:srgbClr val="0000CC"/>
                </a:solidFill>
              </a:rPr>
              <a:t> in the reaction.</a:t>
            </a: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 smtClean="0">
                <a:solidFill>
                  <a:srgbClr val="500000"/>
                </a:solidFill>
              </a:rPr>
              <a:t>A 7% mixture of SO</a:t>
            </a:r>
            <a:r>
              <a:rPr lang="en-US" b="1" i="1" baseline="-25000" dirty="0" smtClean="0">
                <a:solidFill>
                  <a:srgbClr val="500000"/>
                </a:solidFill>
              </a:rPr>
              <a:t>3</a:t>
            </a:r>
            <a:r>
              <a:rPr lang="en-US" b="1" i="1" dirty="0" smtClean="0">
                <a:solidFill>
                  <a:srgbClr val="500000"/>
                </a:solidFill>
              </a:rPr>
              <a:t> and H</a:t>
            </a:r>
            <a:r>
              <a:rPr lang="en-US" b="1" i="1" baseline="-25000" dirty="0" smtClean="0">
                <a:solidFill>
                  <a:srgbClr val="500000"/>
                </a:solidFill>
              </a:rPr>
              <a:t>2</a:t>
            </a:r>
            <a:r>
              <a:rPr lang="en-US" b="1" i="1" dirty="0" smtClean="0">
                <a:solidFill>
                  <a:srgbClr val="500000"/>
                </a:solidFill>
              </a:rPr>
              <a:t>SO</a:t>
            </a:r>
            <a:r>
              <a:rPr lang="en-US" b="1" i="1" baseline="-25000" dirty="0" smtClean="0">
                <a:solidFill>
                  <a:srgbClr val="500000"/>
                </a:solidFill>
              </a:rPr>
              <a:t>4</a:t>
            </a:r>
            <a:r>
              <a:rPr lang="en-US" b="1" i="1" dirty="0" smtClean="0">
                <a:solidFill>
                  <a:srgbClr val="500000"/>
                </a:solidFill>
              </a:rPr>
              <a:t> is commonly referred to as “fuming sulfuric acid”.</a:t>
            </a:r>
          </a:p>
          <a:p>
            <a:pPr algn="just">
              <a:defRPr/>
            </a:pPr>
            <a:r>
              <a:rPr lang="en-US" b="1" i="1" dirty="0" smtClean="0">
                <a:solidFill>
                  <a:srgbClr val="500000"/>
                </a:solidFill>
              </a:rPr>
              <a:t>The —SO</a:t>
            </a:r>
            <a:r>
              <a:rPr lang="en-US" b="1" i="1" baseline="-25000" dirty="0" smtClean="0">
                <a:solidFill>
                  <a:srgbClr val="500000"/>
                </a:solidFill>
              </a:rPr>
              <a:t>3</a:t>
            </a:r>
            <a:r>
              <a:rPr lang="en-US" b="1" i="1" dirty="0" smtClean="0">
                <a:solidFill>
                  <a:srgbClr val="500000"/>
                </a:solidFill>
              </a:rPr>
              <a:t>H groups is called a sulfonic acid</a:t>
            </a: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800" b="1" i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800" b="1" dirty="0" smtClean="0">
              <a:solidFill>
                <a:srgbClr val="006600"/>
              </a:solidFill>
            </a:endParaRPr>
          </a:p>
          <a:p>
            <a:pPr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Desulfonation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900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All steps are reversible, so sulfonic acid group can be removed by heating in dilute sulfuric acid. </a:t>
            </a:r>
          </a:p>
          <a:p>
            <a:pPr algn="just">
              <a:defRPr/>
            </a:pPr>
            <a:endParaRPr lang="en-US" b="1" i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600" b="1" dirty="0">
              <a:solidFill>
                <a:srgbClr val="0000CC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460173"/>
              </p:ext>
            </p:extLst>
          </p:nvPr>
        </p:nvGraphicFramePr>
        <p:xfrm>
          <a:off x="457200" y="2256059"/>
          <a:ext cx="8305800" cy="1325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CS ChemDraw Drawing" r:id="rId3" imgW="8089068" imgH="1290536" progId="ChemDraw.Document.6.0">
                  <p:embed/>
                </p:oleObj>
              </mc:Choice>
              <mc:Fallback>
                <p:oleObj name="CS ChemDraw Drawing" r:id="rId3" imgW="8089068" imgH="12905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256059"/>
                        <a:ext cx="8305800" cy="1325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25632" y="4495800"/>
            <a:ext cx="6827768" cy="224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219200"/>
            <a:ext cx="8041139" cy="5259977"/>
            <a:chOff x="457200" y="1219200"/>
            <a:chExt cx="8041139" cy="5259977"/>
          </a:xfrm>
        </p:grpSpPr>
        <p:pic>
          <p:nvPicPr>
            <p:cNvPr id="48133" name="Picture 6" descr="17_01-11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9682"/>
            <a:stretch/>
          </p:blipFill>
          <p:spPr bwMode="auto">
            <a:xfrm>
              <a:off x="457200" y="1219200"/>
              <a:ext cx="8041139" cy="2477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34" name="Picture 7" descr="17_01-11-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8519"/>
            <a:stretch/>
          </p:blipFill>
          <p:spPr bwMode="auto">
            <a:xfrm>
              <a:off x="685800" y="4047802"/>
              <a:ext cx="7696200" cy="2431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13157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just">
              <a:spcBef>
                <a:spcPct val="50000"/>
              </a:spcBef>
              <a:defRPr/>
            </a:pPr>
            <a:endParaRPr lang="en-US" sz="900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Sulfonation</a:t>
            </a:r>
            <a:r>
              <a:rPr lang="en-US" sz="2000" b="1" dirty="0" smtClean="0">
                <a:solidFill>
                  <a:srgbClr val="003300"/>
                </a:solidFill>
              </a:rPr>
              <a:t>: The mechanism</a:t>
            </a:r>
            <a:endParaRPr lang="en-US" sz="24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eaLnBrk="0" hangingPunct="0">
              <a:defRPr/>
            </a:pPr>
            <a:endParaRPr lang="en-US" sz="800" b="1" dirty="0">
              <a:solidFill>
                <a:srgbClr val="0000CC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32624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Because </a:t>
            </a:r>
            <a:r>
              <a:rPr lang="en-US" b="1" dirty="0" err="1">
                <a:solidFill>
                  <a:srgbClr val="006600"/>
                </a:solidFill>
              </a:rPr>
              <a:t>sulfonation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is reversible, it can be used as a temporary blocking group</a:t>
            </a:r>
            <a:endParaRPr lang="en-US" b="1" i="1" dirty="0" smtClean="0">
              <a:solidFill>
                <a:srgbClr val="00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990600"/>
            <a:ext cx="8839200" cy="5486400"/>
            <a:chOff x="152400" y="990600"/>
            <a:chExt cx="8839200" cy="54864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8679393"/>
                </p:ext>
              </p:extLst>
            </p:nvPr>
          </p:nvGraphicFramePr>
          <p:xfrm>
            <a:off x="914399" y="990600"/>
            <a:ext cx="7622223" cy="182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2" name="CS ChemDraw Drawing" r:id="rId3" imgW="6345504" imgH="1522109" progId="ChemDraw.Document.6.0">
                    <p:embed/>
                  </p:oleObj>
                </mc:Choice>
                <mc:Fallback>
                  <p:oleObj name="CS ChemDraw Drawing" r:id="rId3" imgW="6345504" imgH="152210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4399" y="990600"/>
                          <a:ext cx="7622223" cy="182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52400" y="3951514"/>
              <a:ext cx="8839200" cy="2525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150810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just">
              <a:spcBef>
                <a:spcPct val="50000"/>
              </a:spcBef>
              <a:defRPr/>
            </a:pPr>
            <a:endParaRPr lang="en-US" sz="1200" dirty="0" smtClean="0">
              <a:solidFill>
                <a:srgbClr val="0000CC"/>
              </a:solidFill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the products of these reactions</a:t>
            </a: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  <a:latin typeface="Tahoma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19503"/>
              </p:ext>
            </p:extLst>
          </p:nvPr>
        </p:nvGraphicFramePr>
        <p:xfrm>
          <a:off x="990600" y="1447800"/>
          <a:ext cx="7239000" cy="5169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CS ChemDraw Drawing" r:id="rId3" imgW="6281577" imgH="4486343" progId="ChemDraw.Document.6.0">
                  <p:embed/>
                </p:oleObj>
              </mc:Choice>
              <mc:Fallback>
                <p:oleObj name="CS ChemDraw Drawing" r:id="rId3" imgW="6281577" imgH="44863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447800"/>
                        <a:ext cx="7239000" cy="5169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61482" y="76200"/>
            <a:ext cx="8830118" cy="215443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Nitration of Toluene: the effect of the alkyl substitution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Toluene reacts 25 times faster than benzene.  </a:t>
            </a:r>
            <a:r>
              <a:rPr lang="en-US" b="1" i="1" dirty="0">
                <a:solidFill>
                  <a:srgbClr val="500000"/>
                </a:solidFill>
              </a:rPr>
              <a:t>The methyl group is an activating group.</a:t>
            </a: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The product mix contains mostly </a:t>
            </a:r>
            <a:r>
              <a:rPr lang="en-US" b="1" i="1" dirty="0" err="1">
                <a:solidFill>
                  <a:srgbClr val="500000"/>
                </a:solidFill>
              </a:rPr>
              <a:t>ortho</a:t>
            </a:r>
            <a:r>
              <a:rPr lang="en-US" b="1" i="1" dirty="0">
                <a:solidFill>
                  <a:srgbClr val="500000"/>
                </a:solidFill>
              </a:rPr>
              <a:t> and </a:t>
            </a:r>
            <a:r>
              <a:rPr lang="en-US" b="1" i="1" dirty="0" err="1">
                <a:solidFill>
                  <a:srgbClr val="500000"/>
                </a:solidFill>
              </a:rPr>
              <a:t>para</a:t>
            </a:r>
            <a:r>
              <a:rPr lang="en-US" b="1" i="1" dirty="0">
                <a:solidFill>
                  <a:srgbClr val="500000"/>
                </a:solidFill>
              </a:rPr>
              <a:t> substituted molecules</a:t>
            </a:r>
          </a:p>
          <a:p>
            <a:pPr>
              <a:defRPr/>
            </a:pPr>
            <a:endParaRPr lang="en-US" sz="1600" dirty="0">
              <a:solidFill>
                <a:srgbClr val="D60093"/>
              </a:solidFill>
              <a:latin typeface="Tahom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1482" y="1905002"/>
            <a:ext cx="8702931" cy="4882174"/>
            <a:chOff x="161482" y="1905002"/>
            <a:chExt cx="8702931" cy="4882174"/>
          </a:xfrm>
        </p:grpSpPr>
        <p:pic>
          <p:nvPicPr>
            <p:cNvPr id="49156" name="Picture 1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73941" b="22407"/>
            <a:stretch/>
          </p:blipFill>
          <p:spPr bwMode="auto">
            <a:xfrm>
              <a:off x="5943600" y="4495800"/>
              <a:ext cx="2920813" cy="2291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371600" y="1905002"/>
              <a:ext cx="6781800" cy="2589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61482" y="4419600"/>
              <a:ext cx="4562918" cy="2346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9848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Nitration of Toluene: the effect of the alkyl </a:t>
            </a:r>
            <a:r>
              <a:rPr lang="en-US" sz="2000" b="1" dirty="0" smtClean="0">
                <a:solidFill>
                  <a:srgbClr val="003300"/>
                </a:solidFill>
              </a:rPr>
              <a:t>substitution</a:t>
            </a:r>
            <a:endParaRPr lang="en-US" sz="2000" b="1" dirty="0">
              <a:solidFill>
                <a:srgbClr val="003300"/>
              </a:solidFill>
            </a:endParaRPr>
          </a:p>
        </p:txBody>
      </p:sp>
      <p:pic>
        <p:nvPicPr>
          <p:cNvPr id="50179" name="Picture 5" descr="17_02"/>
          <p:cNvPicPr>
            <a:picLocks noChangeAspect="1" noChangeArrowheads="1"/>
          </p:cNvPicPr>
          <p:nvPr/>
        </p:nvPicPr>
        <p:blipFill rotWithShape="1">
          <a:blip r:embed="rId2" cstate="print"/>
          <a:srcRect b="4974"/>
          <a:stretch/>
        </p:blipFill>
        <p:spPr bwMode="auto">
          <a:xfrm>
            <a:off x="609600" y="2608472"/>
            <a:ext cx="7924800" cy="409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382761" y="2602468"/>
            <a:ext cx="1741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1" dirty="0">
                <a:solidFill>
                  <a:srgbClr val="003300"/>
                </a:solidFill>
              </a:rPr>
              <a:t> Energy Diagram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7618" y="1066801"/>
            <a:ext cx="7235782" cy="148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520142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Bromination</a:t>
            </a:r>
            <a:r>
              <a:rPr lang="en-US" sz="2000" b="1" dirty="0">
                <a:solidFill>
                  <a:srgbClr val="003300"/>
                </a:solidFill>
              </a:rPr>
              <a:t> of Toluene: the effect of the alkyl substitution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000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Alkyl groups are activating substituents and </a:t>
            </a:r>
            <a:r>
              <a:rPr lang="en-US" sz="2000" b="1" i="1" dirty="0" err="1">
                <a:solidFill>
                  <a:srgbClr val="500000"/>
                </a:solidFill>
              </a:rPr>
              <a:t>ortho</a:t>
            </a:r>
            <a:r>
              <a:rPr lang="en-US" sz="2000" b="1" i="1" dirty="0">
                <a:solidFill>
                  <a:srgbClr val="500000"/>
                </a:solidFill>
              </a:rPr>
              <a:t>, </a:t>
            </a:r>
            <a:r>
              <a:rPr lang="en-US" sz="2000" b="1" i="1" dirty="0" err="1">
                <a:solidFill>
                  <a:srgbClr val="500000"/>
                </a:solidFill>
              </a:rPr>
              <a:t>para</a:t>
            </a:r>
            <a:r>
              <a:rPr lang="en-US" sz="2000" b="1" i="1" dirty="0">
                <a:solidFill>
                  <a:srgbClr val="500000"/>
                </a:solidFill>
              </a:rPr>
              <a:t>-directors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000CC"/>
                </a:solidFill>
              </a:rPr>
              <a:t>This effect is called the </a:t>
            </a:r>
            <a:r>
              <a:rPr lang="en-US" b="1" i="1" dirty="0" smtClean="0">
                <a:solidFill>
                  <a:srgbClr val="003300"/>
                </a:solidFill>
              </a:rPr>
              <a:t>inductive effect</a:t>
            </a:r>
            <a:r>
              <a:rPr lang="en-US" dirty="0" smtClean="0">
                <a:solidFill>
                  <a:srgbClr val="003300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because alkyl groups can donate electron density to the ring through the sigma bond, making them more active</a:t>
            </a: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3400" y="1371600"/>
            <a:ext cx="8178802" cy="5334000"/>
            <a:chOff x="533400" y="1371600"/>
            <a:chExt cx="8178802" cy="53340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1018698"/>
                </p:ext>
              </p:extLst>
            </p:nvPr>
          </p:nvGraphicFramePr>
          <p:xfrm>
            <a:off x="852395" y="1371600"/>
            <a:ext cx="7224805" cy="22997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78" name="CS ChemDraw Drawing" r:id="rId3" imgW="7256937" imgH="2310049" progId="ChemDraw.Document.6.0">
                    <p:embed/>
                  </p:oleObj>
                </mc:Choice>
                <mc:Fallback>
                  <p:oleObj name="CS ChemDraw Drawing" r:id="rId3" imgW="7256937" imgH="231004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2395" y="1371600"/>
                          <a:ext cx="7224805" cy="22997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533400" y="4953000"/>
              <a:ext cx="8178802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Activating: </a:t>
            </a:r>
            <a:r>
              <a:rPr lang="en-US" sz="2000" b="1" i="1" dirty="0">
                <a:solidFill>
                  <a:srgbClr val="003300"/>
                </a:solidFill>
              </a:rPr>
              <a:t>Ortho</a:t>
            </a:r>
            <a:r>
              <a:rPr lang="en-US" sz="2000" b="1" dirty="0">
                <a:solidFill>
                  <a:srgbClr val="003300"/>
                </a:solidFill>
              </a:rPr>
              <a:t>-, </a:t>
            </a:r>
            <a:r>
              <a:rPr lang="en-US" sz="2000" b="1" i="1" dirty="0">
                <a:solidFill>
                  <a:srgbClr val="003300"/>
                </a:solidFill>
              </a:rPr>
              <a:t>Para</a:t>
            </a:r>
            <a:r>
              <a:rPr lang="en-US" sz="2000" b="1" dirty="0">
                <a:solidFill>
                  <a:srgbClr val="003300"/>
                </a:solidFill>
              </a:rPr>
              <a:t>-Directing Substituents</a:t>
            </a:r>
          </a:p>
          <a:p>
            <a:pPr>
              <a:defRPr/>
            </a:pPr>
            <a:endParaRPr lang="en-US" sz="1000" dirty="0"/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Resonance stabilization is provided by a pi bond between the —OCH</a:t>
            </a:r>
            <a:r>
              <a:rPr lang="en-US" baseline="-25000" dirty="0">
                <a:solidFill>
                  <a:srgbClr val="0000CC"/>
                </a:solidFill>
              </a:rPr>
              <a:t>3</a:t>
            </a:r>
            <a:r>
              <a:rPr lang="en-US" dirty="0">
                <a:solidFill>
                  <a:srgbClr val="0000CC"/>
                </a:solidFill>
              </a:rPr>
              <a:t> substituent and the 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2057400"/>
            <a:ext cx="8382000" cy="4419600"/>
            <a:chOff x="381000" y="2057400"/>
            <a:chExt cx="8382000" cy="4419600"/>
          </a:xfrm>
        </p:grpSpPr>
        <p:pic>
          <p:nvPicPr>
            <p:cNvPr id="52228" name="Picture 9" descr="17_02-05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1199"/>
            <a:stretch/>
          </p:blipFill>
          <p:spPr bwMode="auto">
            <a:xfrm>
              <a:off x="381000" y="2057400"/>
              <a:ext cx="8382000" cy="1926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9" name="Picture 10" descr="17_02-06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4888" b="5593"/>
            <a:stretch/>
          </p:blipFill>
          <p:spPr bwMode="auto">
            <a:xfrm>
              <a:off x="950650" y="4337090"/>
              <a:ext cx="7242699" cy="2139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51398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The Amino Group</a:t>
            </a:r>
          </a:p>
          <a:p>
            <a:pPr algn="just" eaLnBrk="0" hangingPunct="0">
              <a:defRPr/>
            </a:pPr>
            <a:endParaRPr lang="en-US" sz="12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Aniline, like anisole, reacts with bromine water (without a catalyst) to yield the </a:t>
            </a:r>
            <a:r>
              <a:rPr lang="en-US" dirty="0" err="1">
                <a:solidFill>
                  <a:srgbClr val="0000CC"/>
                </a:solidFill>
              </a:rPr>
              <a:t>tribromide</a:t>
            </a:r>
            <a:r>
              <a:rPr lang="en-US" dirty="0">
                <a:solidFill>
                  <a:srgbClr val="0000CC"/>
                </a:solidFill>
              </a:rPr>
              <a:t>.  Sodium bicarbonate is added to neutralize the </a:t>
            </a:r>
            <a:r>
              <a:rPr lang="en-US" dirty="0" err="1">
                <a:solidFill>
                  <a:srgbClr val="0000CC"/>
                </a:solidFill>
              </a:rPr>
              <a:t>HBr</a:t>
            </a:r>
            <a:r>
              <a:rPr lang="en-US" dirty="0">
                <a:solidFill>
                  <a:srgbClr val="0000CC"/>
                </a:solidFill>
              </a:rPr>
              <a:t> that’s also formed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 smtClean="0">
              <a:solidFill>
                <a:srgbClr val="0066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Strong  </a:t>
            </a:r>
            <a:r>
              <a:rPr lang="en-US" sz="2000" b="1" dirty="0" smtClean="0">
                <a:solidFill>
                  <a:srgbClr val="003300"/>
                </a:solidFill>
              </a:rPr>
              <a:t>activators</a:t>
            </a:r>
            <a:endParaRPr lang="en-US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600" dirty="0">
              <a:latin typeface="Tahom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1" y="2133600"/>
            <a:ext cx="8839200" cy="4495800"/>
            <a:chOff x="152401" y="2133600"/>
            <a:chExt cx="8839200" cy="44958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1036532"/>
                </p:ext>
              </p:extLst>
            </p:nvPr>
          </p:nvGraphicFramePr>
          <p:xfrm>
            <a:off x="2315963" y="2133600"/>
            <a:ext cx="5456437" cy="2514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28" name="CS ChemDraw Drawing" r:id="rId3" imgW="4967701" imgH="2288702" progId="ChemDraw.Document.6.0">
                    <p:embed/>
                  </p:oleObj>
                </mc:Choice>
                <mc:Fallback>
                  <p:oleObj name="CS ChemDraw Drawing" r:id="rId3" imgW="4967701" imgH="2288702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15963" y="2133600"/>
                          <a:ext cx="5456437" cy="2514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52401" y="5181599"/>
              <a:ext cx="8839200" cy="144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98425"/>
            <a:ext cx="8763000" cy="28623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DISCOVERY AND STRUCTURE OF BENZENE 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r>
              <a:rPr lang="en-US" sz="2000" b="1" dirty="0" err="1" smtClean="0">
                <a:solidFill>
                  <a:srgbClr val="003300"/>
                </a:solidFill>
              </a:rPr>
              <a:t>Kekulé</a:t>
            </a:r>
            <a:r>
              <a:rPr lang="en-US" sz="2000" b="1" dirty="0" smtClean="0">
                <a:solidFill>
                  <a:srgbClr val="003300"/>
                </a:solidFill>
              </a:rPr>
              <a:t> Structure</a:t>
            </a:r>
          </a:p>
          <a:p>
            <a:endParaRPr lang="en-US" b="1" dirty="0" smtClean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  <a:cs typeface="Tahoma" pitchFamily="34" charset="0"/>
              </a:rPr>
              <a:t>In 1866, Friedrich </a:t>
            </a:r>
            <a:r>
              <a:rPr lang="en-US" dirty="0" err="1" smtClean="0">
                <a:solidFill>
                  <a:srgbClr val="0000CC"/>
                </a:solidFill>
                <a:cs typeface="Tahoma" pitchFamily="34" charset="0"/>
              </a:rPr>
              <a:t>Kekulé</a:t>
            </a:r>
            <a:r>
              <a:rPr lang="en-US" dirty="0" smtClean="0">
                <a:solidFill>
                  <a:srgbClr val="0000CC"/>
                </a:solidFill>
                <a:cs typeface="Tahoma" pitchFamily="34" charset="0"/>
              </a:rPr>
              <a:t> proposed a cyclic structure for benzene with three double bonds, shortly after multiple bonds were suggested.</a:t>
            </a:r>
          </a:p>
          <a:p>
            <a:pPr algn="just"/>
            <a:endParaRPr lang="en-US" dirty="0" smtClean="0">
              <a:solidFill>
                <a:srgbClr val="0000CC"/>
              </a:solidFill>
              <a:cs typeface="Tahoma" pitchFamily="34" charset="0"/>
            </a:endParaRPr>
          </a:p>
          <a:p>
            <a:pPr algn="just">
              <a:spcBef>
                <a:spcPct val="50000"/>
              </a:spcBef>
            </a:pPr>
            <a:r>
              <a:rPr lang="en-US" dirty="0" smtClean="0">
                <a:solidFill>
                  <a:srgbClr val="0000CC"/>
                </a:solidFill>
                <a:cs typeface="Tahoma" pitchFamily="34" charset="0"/>
              </a:rPr>
              <a:t>The </a:t>
            </a:r>
            <a:r>
              <a:rPr lang="en-US" dirty="0" err="1" smtClean="0">
                <a:solidFill>
                  <a:srgbClr val="0000CC"/>
                </a:solidFill>
                <a:cs typeface="Tahoma" pitchFamily="34" charset="0"/>
              </a:rPr>
              <a:t>Kekulé</a:t>
            </a:r>
            <a:r>
              <a:rPr lang="en-US" dirty="0" smtClean="0">
                <a:solidFill>
                  <a:srgbClr val="0000CC"/>
                </a:solidFill>
                <a:cs typeface="Tahoma" pitchFamily="34" charset="0"/>
              </a:rPr>
              <a:t> structure has its own shortcomings, for example, it failed to explain the difference of reactivity between a normal double bond and the aromatic system.</a:t>
            </a:r>
            <a:endParaRPr lang="en-US" dirty="0">
              <a:solidFill>
                <a:srgbClr val="0000CC"/>
              </a:solidFill>
              <a:cs typeface="Tahoma" pitchFamily="34" charset="0"/>
            </a:endParaRPr>
          </a:p>
        </p:txBody>
      </p:sp>
      <p:pic>
        <p:nvPicPr>
          <p:cNvPr id="5" name="Picture 3" descr="C:\Documents and Settings\user\My Documents\My Pictures\keku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52800"/>
            <a:ext cx="2333402" cy="3200400"/>
          </a:xfrm>
          <a:prstGeom prst="rect">
            <a:avLst/>
          </a:prstGeom>
          <a:noFill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19400" y="5983177"/>
            <a:ext cx="5029200" cy="57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088" tIns="7935" rIns="38088" bIns="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Friedrich August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6600"/>
                </a:solidFill>
                <a:effectLst/>
              </a:rPr>
              <a:t>Kekule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 von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6600"/>
                </a:solidFill>
                <a:effectLst/>
              </a:rPr>
              <a:t>Stradonitz</a:t>
            </a:r>
            <a:r>
              <a:rPr lang="en-US" dirty="0" smtClean="0">
                <a:solidFill>
                  <a:srgbClr val="006600"/>
                </a:solidFill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(7 September 1829–13 July 1896),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3300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00CC"/>
                </a:solidFill>
                <a:effectLst/>
              </a:rPr>
              <a:t>German Chemist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CC"/>
              </a:solidFill>
              <a:effectLst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10061" y="3152438"/>
            <a:ext cx="5725179" cy="24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641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5509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Moderate activators</a:t>
            </a: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8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Moderate </a:t>
            </a:r>
            <a:r>
              <a:rPr lang="en-US" sz="2000" b="1" dirty="0">
                <a:solidFill>
                  <a:srgbClr val="003300"/>
                </a:solidFill>
              </a:rPr>
              <a:t>activators</a:t>
            </a:r>
            <a:endParaRPr lang="en-US" sz="20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Weak deactivators (</a:t>
            </a:r>
            <a:r>
              <a:rPr lang="en-US" sz="2000" b="1" dirty="0" err="1" smtClean="0">
                <a:solidFill>
                  <a:srgbClr val="003300"/>
                </a:solidFill>
              </a:rPr>
              <a:t>ortho</a:t>
            </a:r>
            <a:r>
              <a:rPr lang="en-US" sz="2000" b="1" dirty="0" smtClean="0">
                <a:solidFill>
                  <a:srgbClr val="003300"/>
                </a:solidFill>
              </a:rPr>
              <a:t>/para directors)</a:t>
            </a:r>
            <a:endParaRPr lang="en-US" sz="2000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sz="1600" dirty="0">
              <a:latin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00" y="1116012"/>
            <a:ext cx="8532103" cy="5517643"/>
            <a:chOff x="381000" y="1116012"/>
            <a:chExt cx="8532103" cy="551764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81000" y="1116012"/>
              <a:ext cx="8532103" cy="147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81208" y="3048000"/>
              <a:ext cx="767219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762000" y="5151891"/>
              <a:ext cx="6248400" cy="1481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649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52400" y="76200"/>
            <a:ext cx="8763000" cy="66787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Halobenzenes</a:t>
            </a:r>
            <a:endParaRPr lang="en-US" sz="2000" b="1" dirty="0">
              <a:solidFill>
                <a:srgbClr val="003300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 eaLnBrk="0" hangingPunct="0">
              <a:defRPr/>
            </a:pPr>
            <a:endParaRPr lang="en-US" b="1" i="1" dirty="0" smtClean="0">
              <a:solidFill>
                <a:srgbClr val="003300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i="1" dirty="0" smtClean="0">
                <a:solidFill>
                  <a:srgbClr val="500000"/>
                </a:solidFill>
              </a:rPr>
              <a:t>Inductive </a:t>
            </a:r>
            <a:r>
              <a:rPr lang="en-US" b="1" i="1" dirty="0">
                <a:solidFill>
                  <a:srgbClr val="500000"/>
                </a:solidFill>
              </a:rPr>
              <a:t>Effect:  Halogens are deactivating because they are electronegative and can withdraw electron density from the ring along the sigma bond, but are </a:t>
            </a:r>
            <a:r>
              <a:rPr lang="en-US" b="1" i="1" dirty="0" err="1">
                <a:solidFill>
                  <a:srgbClr val="500000"/>
                </a:solidFill>
              </a:rPr>
              <a:t>ortho</a:t>
            </a:r>
            <a:r>
              <a:rPr lang="en-US" b="1" i="1" dirty="0">
                <a:solidFill>
                  <a:srgbClr val="500000"/>
                </a:solidFill>
              </a:rPr>
              <a:t>, </a:t>
            </a:r>
            <a:r>
              <a:rPr lang="en-US" b="1" i="1" dirty="0" err="1">
                <a:solidFill>
                  <a:srgbClr val="500000"/>
                </a:solidFill>
              </a:rPr>
              <a:t>para</a:t>
            </a:r>
            <a:r>
              <a:rPr lang="en-US" b="1" i="1" dirty="0">
                <a:solidFill>
                  <a:srgbClr val="500000"/>
                </a:solidFill>
              </a:rPr>
              <a:t>-directing!</a:t>
            </a: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endParaRPr lang="en-US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500000"/>
                </a:solidFill>
              </a:rPr>
              <a:t>Resonance Effect: The lone pairs on the halogen can be used to stabilize the sigma complex by </a:t>
            </a:r>
            <a:r>
              <a:rPr lang="en-US" b="1" i="1" dirty="0" smtClean="0">
                <a:solidFill>
                  <a:srgbClr val="500000"/>
                </a:solidFill>
              </a:rPr>
              <a:t>resonance</a:t>
            </a:r>
          </a:p>
          <a:p>
            <a:pPr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i="1" dirty="0" smtClean="0">
                <a:solidFill>
                  <a:srgbClr val="0000CC"/>
                </a:solidFill>
              </a:rPr>
              <a:t>Ortho and </a:t>
            </a:r>
            <a:r>
              <a:rPr lang="en-US" i="1" dirty="0" err="1" smtClean="0">
                <a:solidFill>
                  <a:srgbClr val="0000CC"/>
                </a:solidFill>
              </a:rPr>
              <a:t>para</a:t>
            </a:r>
            <a:r>
              <a:rPr lang="en-US" i="1" dirty="0" smtClean="0">
                <a:solidFill>
                  <a:srgbClr val="0000CC"/>
                </a:solidFill>
              </a:rPr>
              <a:t> attacks produce a </a:t>
            </a:r>
            <a:r>
              <a:rPr lang="en-US" i="1" dirty="0" err="1" smtClean="0">
                <a:solidFill>
                  <a:srgbClr val="0000CC"/>
                </a:solidFill>
              </a:rPr>
              <a:t>bromonium</a:t>
            </a:r>
            <a:r>
              <a:rPr lang="en-US" i="1" dirty="0" smtClean="0">
                <a:solidFill>
                  <a:srgbClr val="0000CC"/>
                </a:solidFill>
              </a:rPr>
              <a:t> ion   and other resonance structures.</a:t>
            </a:r>
          </a:p>
          <a:p>
            <a:pPr eaLnBrk="0" hangingPunct="0">
              <a:defRPr/>
            </a:pPr>
            <a:endParaRPr lang="en-US" sz="1000" i="1" dirty="0" smtClean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i="1" dirty="0" smtClean="0">
                <a:solidFill>
                  <a:srgbClr val="0000CC"/>
                </a:solidFill>
              </a:rPr>
              <a:t>No </a:t>
            </a:r>
            <a:r>
              <a:rPr lang="en-US" i="1" dirty="0" err="1" smtClean="0">
                <a:solidFill>
                  <a:srgbClr val="0000CC"/>
                </a:solidFill>
              </a:rPr>
              <a:t>bromonium</a:t>
            </a:r>
            <a:r>
              <a:rPr lang="en-US" i="1" dirty="0" smtClean="0">
                <a:solidFill>
                  <a:srgbClr val="0000CC"/>
                </a:solidFill>
              </a:rPr>
              <a:t> ion possible with meta attack.</a:t>
            </a:r>
            <a:endParaRPr lang="en-US" i="1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839552"/>
              </p:ext>
            </p:extLst>
          </p:nvPr>
        </p:nvGraphicFramePr>
        <p:xfrm>
          <a:off x="533400" y="1278800"/>
          <a:ext cx="8001000" cy="2467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32" name="CS ChemDraw Drawing" r:id="rId3" imgW="6927592" imgH="2136302" progId="ChemDraw.Document.6.0">
                  <p:embed/>
                </p:oleObj>
              </mc:Choice>
              <mc:Fallback>
                <p:oleObj name="CS ChemDraw Drawing" r:id="rId3" imgW="6927592" imgH="213630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278800"/>
                        <a:ext cx="8001000" cy="2467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5" descr="17_04"/>
          <p:cNvPicPr>
            <a:picLocks noChangeAspect="1" noChangeArrowheads="1"/>
          </p:cNvPicPr>
          <p:nvPr/>
        </p:nvPicPr>
        <p:blipFill rotWithShape="1">
          <a:blip r:embed="rId2" cstate="print"/>
          <a:srcRect b="3155"/>
          <a:stretch/>
        </p:blipFill>
        <p:spPr bwMode="auto">
          <a:xfrm>
            <a:off x="685800" y="1284073"/>
            <a:ext cx="7620000" cy="534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11695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Halobenzenes</a:t>
            </a:r>
            <a:r>
              <a:rPr lang="en-US" sz="2000" b="1" dirty="0">
                <a:solidFill>
                  <a:srgbClr val="003300"/>
                </a:solidFill>
              </a:rPr>
              <a:t>: Energy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763000" cy="338554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Deactivating Meta-Directing </a:t>
            </a:r>
            <a:r>
              <a:rPr lang="en-US" sz="2000" b="1" dirty="0" err="1">
                <a:solidFill>
                  <a:srgbClr val="003300"/>
                </a:solidFill>
              </a:rPr>
              <a:t>Substituents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Electrophilic</a:t>
            </a:r>
            <a:r>
              <a:rPr lang="en-US" dirty="0">
                <a:solidFill>
                  <a:srgbClr val="0000CC"/>
                </a:solidFill>
              </a:rPr>
              <a:t> substitution reactions for nitrobenzene are 100,000 times slower than for benzene. The product mix contains mostly the </a:t>
            </a:r>
            <a:r>
              <a:rPr lang="en-US" i="1" dirty="0">
                <a:solidFill>
                  <a:srgbClr val="0000CC"/>
                </a:solidFill>
              </a:rPr>
              <a:t>meta</a:t>
            </a:r>
            <a:r>
              <a:rPr lang="en-US" dirty="0">
                <a:solidFill>
                  <a:srgbClr val="0000CC"/>
                </a:solidFill>
              </a:rPr>
              <a:t> isomer, only small amounts of the </a:t>
            </a:r>
            <a:r>
              <a:rPr lang="en-US" i="1" dirty="0" err="1">
                <a:solidFill>
                  <a:srgbClr val="0000CC"/>
                </a:solidFill>
              </a:rPr>
              <a:t>ortho</a:t>
            </a:r>
            <a:r>
              <a:rPr lang="en-US" i="1" dirty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and </a:t>
            </a:r>
            <a:r>
              <a:rPr lang="en-US" i="1" dirty="0" err="1">
                <a:solidFill>
                  <a:srgbClr val="0000CC"/>
                </a:solidFill>
              </a:rPr>
              <a:t>para</a:t>
            </a:r>
            <a:r>
              <a:rPr lang="en-US" dirty="0">
                <a:solidFill>
                  <a:srgbClr val="0000CC"/>
                </a:solidFill>
              </a:rPr>
              <a:t> isomers.</a:t>
            </a: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Meta-directors deactivate all positions on the ring, but the meta position is less deactivated.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41680"/>
              </p:ext>
            </p:extLst>
          </p:nvPr>
        </p:nvGraphicFramePr>
        <p:xfrm>
          <a:off x="457200" y="3800781"/>
          <a:ext cx="8215080" cy="2523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04" name="CS ChemDraw Drawing" r:id="rId3" imgW="6950519" imgH="2134681" progId="ChemDraw.Document.6.0">
                  <p:embed/>
                </p:oleObj>
              </mc:Choice>
              <mc:Fallback>
                <p:oleObj name="CS ChemDraw Drawing" r:id="rId3" imgW="6950519" imgH="21346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3800781"/>
                        <a:ext cx="8215080" cy="2523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5" descr="17_03"/>
          <p:cNvPicPr>
            <a:picLocks noChangeAspect="1" noChangeArrowheads="1"/>
          </p:cNvPicPr>
          <p:nvPr/>
        </p:nvPicPr>
        <p:blipFill rotWithShape="1">
          <a:blip r:embed="rId2" cstate="print"/>
          <a:srcRect b="3492"/>
          <a:stretch/>
        </p:blipFill>
        <p:spPr bwMode="auto">
          <a:xfrm>
            <a:off x="990600" y="1295400"/>
            <a:ext cx="7315200" cy="524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152400" y="152400"/>
            <a:ext cx="8763000" cy="11695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Substitution on Nitrobenzene: Energy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6200" y="76200"/>
            <a:ext cx="8859021" cy="40318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r>
              <a:rPr lang="en-US" sz="2000" b="1" dirty="0">
                <a:solidFill>
                  <a:srgbClr val="003300"/>
                </a:solidFill>
              </a:rPr>
              <a:t>Moderate deactivators 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endParaRPr lang="en-US" sz="2000" b="1" dirty="0">
              <a:solidFill>
                <a:srgbClr val="003300"/>
              </a:solidFill>
            </a:endParaRPr>
          </a:p>
          <a:p>
            <a:endParaRPr lang="en-US" sz="2000" b="1" dirty="0" smtClean="0">
              <a:solidFill>
                <a:srgbClr val="003300"/>
              </a:solidFill>
            </a:endParaRPr>
          </a:p>
          <a:p>
            <a:endParaRPr lang="en-US" sz="2000" b="1" dirty="0">
              <a:solidFill>
                <a:srgbClr val="003300"/>
              </a:solidFill>
            </a:endParaRPr>
          </a:p>
          <a:p>
            <a:endParaRPr lang="en-US" sz="2000" b="1" dirty="0">
              <a:solidFill>
                <a:srgbClr val="003300"/>
              </a:solidFill>
            </a:endParaRPr>
          </a:p>
          <a:p>
            <a:r>
              <a:rPr lang="en-US" sz="2000" b="1" dirty="0" smtClean="0">
                <a:solidFill>
                  <a:srgbClr val="003300"/>
                </a:solidFill>
              </a:rPr>
              <a:t>Strong </a:t>
            </a:r>
            <a:r>
              <a:rPr lang="en-US" sz="2000" b="1" dirty="0">
                <a:solidFill>
                  <a:srgbClr val="003300"/>
                </a:solidFill>
              </a:rPr>
              <a:t>deactivators</a:t>
            </a:r>
          </a:p>
          <a:p>
            <a:pPr algn="just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Summary of Directing Effects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2579" y="1143000"/>
            <a:ext cx="8859021" cy="5562600"/>
            <a:chOff x="104389" y="1143000"/>
            <a:chExt cx="8859021" cy="5562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04389" y="1143000"/>
              <a:ext cx="8859021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819400" y="2286000"/>
              <a:ext cx="5334000" cy="1203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6" descr="17_04-01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7891"/>
            <a:stretch/>
          </p:blipFill>
          <p:spPr bwMode="auto">
            <a:xfrm>
              <a:off x="304800" y="3853560"/>
              <a:ext cx="8481391" cy="2852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184665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Multiple Substituents</a:t>
            </a:r>
          </a:p>
          <a:p>
            <a:pPr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b="1" i="1" dirty="0">
                <a:solidFill>
                  <a:srgbClr val="500000"/>
                </a:solidFill>
              </a:rPr>
              <a:t>The most strongly activating substituent will determine the position of the next substitution.  May give mixtures.</a:t>
            </a:r>
          </a:p>
        </p:txBody>
      </p:sp>
      <p:pic>
        <p:nvPicPr>
          <p:cNvPr id="60419" name="Picture 10"/>
          <p:cNvPicPr>
            <a:picLocks noChangeAspect="1" noChangeArrowheads="1"/>
          </p:cNvPicPr>
          <p:nvPr/>
        </p:nvPicPr>
        <p:blipFill rotWithShape="1">
          <a:blip r:embed="rId2" cstate="print"/>
          <a:srcRect b="4585"/>
          <a:stretch/>
        </p:blipFill>
        <p:spPr bwMode="auto">
          <a:xfrm>
            <a:off x="914400" y="1939834"/>
            <a:ext cx="7162800" cy="468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12926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Multiple Substituents</a:t>
            </a:r>
          </a:p>
          <a:p>
            <a:pPr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1000" y="1295400"/>
            <a:ext cx="8458416" cy="5410200"/>
            <a:chOff x="381000" y="1295400"/>
            <a:chExt cx="8458416" cy="5410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 b="16710"/>
            <a:stretch>
              <a:fillRect/>
            </a:stretch>
          </p:blipFill>
          <p:spPr bwMode="auto">
            <a:xfrm>
              <a:off x="381000" y="1295400"/>
              <a:ext cx="8458200" cy="1690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57200" y="3200400"/>
              <a:ext cx="8382216" cy="2155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62585" y="4876800"/>
              <a:ext cx="241401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27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7540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algn="ctr">
              <a:spcBef>
                <a:spcPct val="50000"/>
              </a:spcBef>
              <a:defRPr/>
            </a:pPr>
            <a:endParaRPr lang="en-US" sz="1000" b="1" dirty="0" smtClean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401930"/>
              </p:ext>
            </p:extLst>
          </p:nvPr>
        </p:nvGraphicFramePr>
        <p:xfrm>
          <a:off x="294860" y="1646299"/>
          <a:ext cx="8468140" cy="414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CS ChemDraw Drawing" r:id="rId3" imgW="6859079" imgH="3357123" progId="ChemDraw.Document.6.0">
                  <p:embed/>
                </p:oleObj>
              </mc:Choice>
              <mc:Fallback>
                <p:oleObj name="CS ChemDraw Drawing" r:id="rId3" imgW="6859079" imgH="335712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860" y="1646299"/>
                        <a:ext cx="8468140" cy="4144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38200" y="5983069"/>
            <a:ext cx="77724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19.16 P. 900, 19.19, 19.20  P. 901-902, 19.22 P. 903, 19.25 to 9.27 P. 906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19.44 to 19.47 P. 924, 19.49 to 19.58 P.  925-926,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70692"/>
            <a:ext cx="8686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00CC"/>
                </a:solidFill>
              </a:rPr>
              <a:t>Examples: </a:t>
            </a:r>
            <a:r>
              <a:rPr lang="en-US" dirty="0">
                <a:solidFill>
                  <a:srgbClr val="0000CC"/>
                </a:solidFill>
              </a:rPr>
              <a:t>How would you prepared the following compounds from a reactants of your choice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51460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Charles </a:t>
            </a:r>
            <a:r>
              <a:rPr lang="en-US" b="1" dirty="0" err="1" smtClean="0">
                <a:solidFill>
                  <a:srgbClr val="006600"/>
                </a:solidFill>
              </a:rPr>
              <a:t>Friedel</a:t>
            </a:r>
            <a:r>
              <a:rPr lang="en-US" dirty="0" smtClean="0">
                <a:solidFill>
                  <a:srgbClr val="006600"/>
                </a:solidFill>
              </a:rPr>
              <a:t> (12 March 1832 – 20 April 1899) </a:t>
            </a:r>
            <a:r>
              <a:rPr lang="en-US" dirty="0" smtClean="0">
                <a:solidFill>
                  <a:srgbClr val="0000CC"/>
                </a:solidFill>
              </a:rPr>
              <a:t>was a French chemist well known for developing the </a:t>
            </a:r>
            <a:r>
              <a:rPr lang="en-US" dirty="0" err="1" smtClean="0">
                <a:solidFill>
                  <a:srgbClr val="0000CC"/>
                </a:solidFill>
              </a:rPr>
              <a:t>Friedel</a:t>
            </a:r>
            <a:r>
              <a:rPr lang="en-US" dirty="0" smtClean="0">
                <a:solidFill>
                  <a:srgbClr val="0000CC"/>
                </a:solidFill>
              </a:rPr>
              <a:t>-Crafts alkylation and </a:t>
            </a:r>
            <a:r>
              <a:rPr lang="en-US" dirty="0" err="1" smtClean="0">
                <a:solidFill>
                  <a:srgbClr val="0000CC"/>
                </a:solidFill>
              </a:rPr>
              <a:t>acylation</a:t>
            </a:r>
            <a:r>
              <a:rPr lang="en-US" dirty="0" smtClean="0">
                <a:solidFill>
                  <a:srgbClr val="0000CC"/>
                </a:solidFill>
              </a:rPr>
              <a:t> reactions and attempted to synthesize diamonds.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578227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6600"/>
                </a:solidFill>
              </a:rPr>
              <a:t>James Mason Crafts</a:t>
            </a:r>
            <a:r>
              <a:rPr lang="en-US" dirty="0" smtClean="0">
                <a:solidFill>
                  <a:srgbClr val="006600"/>
                </a:solidFill>
              </a:rPr>
              <a:t> (March 8, 1839 – June 20, 1917) </a:t>
            </a:r>
            <a:r>
              <a:rPr lang="en-US" dirty="0" smtClean="0">
                <a:solidFill>
                  <a:srgbClr val="0000CC"/>
                </a:solidFill>
              </a:rPr>
              <a:t>was an American Chemist who co-developed the </a:t>
            </a:r>
            <a:r>
              <a:rPr lang="en-US" dirty="0" err="1" smtClean="0">
                <a:solidFill>
                  <a:srgbClr val="0000CC"/>
                </a:solidFill>
              </a:rPr>
              <a:t>Friedel</a:t>
            </a:r>
            <a:r>
              <a:rPr lang="en-US" dirty="0" smtClean="0">
                <a:solidFill>
                  <a:srgbClr val="0000CC"/>
                </a:solidFill>
              </a:rPr>
              <a:t>-Crafts alkylation and </a:t>
            </a:r>
            <a:r>
              <a:rPr lang="en-US" dirty="0" err="1" smtClean="0">
                <a:solidFill>
                  <a:srgbClr val="0000CC"/>
                </a:solidFill>
              </a:rPr>
              <a:t>acylation</a:t>
            </a:r>
            <a:r>
              <a:rPr lang="en-US" dirty="0" smtClean="0">
                <a:solidFill>
                  <a:srgbClr val="0000CC"/>
                </a:solidFill>
              </a:rPr>
              <a:t> reactions in 1876.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56674" name="Picture 2" descr="C:\Documents and Settings\user\My Documents\My Pictures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4615" y="2667000"/>
            <a:ext cx="2280785" cy="3124200"/>
          </a:xfrm>
          <a:prstGeom prst="rect">
            <a:avLst/>
          </a:prstGeom>
          <a:noFill/>
        </p:spPr>
      </p:pic>
      <p:pic>
        <p:nvPicPr>
          <p:cNvPr id="156675" name="Picture 3" descr="C:\Documents and Settings\user\My Documents\My Pictures\Craf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810000"/>
            <a:ext cx="2057400" cy="2837221"/>
          </a:xfrm>
          <a:prstGeom prst="rect">
            <a:avLst/>
          </a:prstGeom>
          <a:noFill/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22467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-Crafts Alkylation</a:t>
            </a:r>
          </a:p>
          <a:p>
            <a:pPr>
              <a:defRPr/>
            </a:pPr>
            <a:endParaRPr lang="en-US" sz="1100" dirty="0"/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Synthesis of alkyl benzenes from alkyl halides and a Lewis acid, usually AlCl</a:t>
            </a:r>
            <a:r>
              <a:rPr lang="en-US" baseline="-25000" dirty="0">
                <a:solidFill>
                  <a:srgbClr val="0000CC"/>
                </a:solidFill>
              </a:rPr>
              <a:t>3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Reactions of alkyl halide with Lewis acid produces a carbocation which is the electrophile.</a:t>
            </a: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856173"/>
              </p:ext>
            </p:extLst>
          </p:nvPr>
        </p:nvGraphicFramePr>
        <p:xfrm>
          <a:off x="2362200" y="4076700"/>
          <a:ext cx="4283559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7" name="CS ChemDraw Drawing" r:id="rId5" imgW="3788421" imgH="909536" progId="ChemDraw.Document.6.0">
                  <p:embed/>
                </p:oleObj>
              </mc:Choice>
              <mc:Fallback>
                <p:oleObj name="CS ChemDraw Drawing" r:id="rId5" imgW="3788421" imgH="9095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4076700"/>
                        <a:ext cx="4283559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DISCOVERY AND STRUCTURE OF BENZENE</a:t>
            </a:r>
            <a:endParaRPr lang="en-US" sz="1000" b="1" dirty="0">
              <a:latin typeface="Tahoma" pitchFamily="34" charset="0"/>
            </a:endParaRPr>
          </a:p>
        </p:txBody>
      </p:sp>
      <p:sp>
        <p:nvSpPr>
          <p:cNvPr id="2054" name="TextBox 12"/>
          <p:cNvSpPr txBox="1">
            <a:spLocks noChangeArrowheads="1"/>
          </p:cNvSpPr>
          <p:nvPr/>
        </p:nvSpPr>
        <p:spPr bwMode="auto">
          <a:xfrm>
            <a:off x="533400" y="708025"/>
            <a:ext cx="266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3300"/>
                </a:solidFill>
                <a:cs typeface="Tahoma" pitchFamily="34" charset="0"/>
              </a:rPr>
              <a:t>Cyclohexa-1,3-diene</a:t>
            </a:r>
          </a:p>
        </p:txBody>
      </p:sp>
      <p:sp>
        <p:nvSpPr>
          <p:cNvPr id="2055" name="TextBox 13"/>
          <p:cNvSpPr txBox="1">
            <a:spLocks noChangeArrowheads="1"/>
          </p:cNvSpPr>
          <p:nvPr/>
        </p:nvSpPr>
        <p:spPr bwMode="auto">
          <a:xfrm>
            <a:off x="5486400" y="762000"/>
            <a:ext cx="152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3300"/>
                </a:solidFill>
                <a:cs typeface="Tahoma" pitchFamily="34" charset="0"/>
              </a:rPr>
              <a:t>Benzene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7175" y="1135063"/>
            <a:ext cx="8631238" cy="5494337"/>
            <a:chOff x="257175" y="1135063"/>
            <a:chExt cx="8631238" cy="5494337"/>
          </a:xfrm>
        </p:grpSpPr>
        <p:pic>
          <p:nvPicPr>
            <p:cNvPr id="2056" name="Picture 8" descr="16_0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1228"/>
            <a:stretch/>
          </p:blipFill>
          <p:spPr bwMode="auto">
            <a:xfrm>
              <a:off x="458016" y="4519749"/>
              <a:ext cx="8304984" cy="2109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8035030"/>
                </p:ext>
              </p:extLst>
            </p:nvPr>
          </p:nvGraphicFramePr>
          <p:xfrm>
            <a:off x="257175" y="1135063"/>
            <a:ext cx="8631238" cy="3284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CS ChemDraw Drawing" r:id="rId4" imgW="8631774" imgH="3285247" progId="ChemDraw.Document.6.0">
                    <p:embed/>
                  </p:oleObj>
                </mc:Choice>
                <mc:Fallback>
                  <p:oleObj name="CS ChemDraw Drawing" r:id="rId4" imgW="8631774" imgH="328524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57175" y="1135063"/>
                          <a:ext cx="8631238" cy="3284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34163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-Crafts Alkylation</a:t>
            </a:r>
          </a:p>
          <a:p>
            <a:pPr algn="just">
              <a:defRPr/>
            </a:pPr>
            <a:endParaRPr lang="en-US" sz="12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Other sources of </a:t>
            </a:r>
            <a:r>
              <a:rPr lang="en-US" b="1" i="1" dirty="0" err="1">
                <a:solidFill>
                  <a:srgbClr val="500000"/>
                </a:solidFill>
              </a:rPr>
              <a:t>carbocations</a:t>
            </a:r>
            <a:r>
              <a:rPr lang="en-US" b="1" i="1" dirty="0">
                <a:solidFill>
                  <a:srgbClr val="500000"/>
                </a:solidFill>
              </a:rPr>
              <a:t>: alkenes + HF, or alcohols + BF</a:t>
            </a:r>
            <a:r>
              <a:rPr lang="en-US" b="1" i="1" baseline="-25000" dirty="0">
                <a:solidFill>
                  <a:srgbClr val="500000"/>
                </a:solidFill>
              </a:rPr>
              <a:t>3</a:t>
            </a:r>
            <a:r>
              <a:rPr lang="en-US" b="1" i="1" dirty="0" smtClean="0">
                <a:solidFill>
                  <a:srgbClr val="500000"/>
                </a:solidFill>
              </a:rPr>
              <a:t>.</a:t>
            </a: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r>
              <a:rPr lang="en-US" b="1" dirty="0" smtClean="0">
                <a:solidFill>
                  <a:srgbClr val="500000"/>
                </a:solidFill>
              </a:rPr>
              <a:t>Mechanism</a:t>
            </a:r>
            <a:endParaRPr lang="en-US" b="1" dirty="0">
              <a:solidFill>
                <a:srgbClr val="5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117" y="1656090"/>
            <a:ext cx="8267883" cy="4973310"/>
            <a:chOff x="342717" y="1656090"/>
            <a:chExt cx="8267883" cy="497331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642871" y="1656090"/>
              <a:ext cx="4529329" cy="177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42717" y="3581400"/>
              <a:ext cx="8267883" cy="160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92186" y="4989254"/>
              <a:ext cx="7359628" cy="1640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763000" cy="1446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2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-Crafts Alkylation (Mechanism)</a:t>
            </a:r>
          </a:p>
          <a:p>
            <a:pPr>
              <a:defRPr/>
            </a:pPr>
            <a:endParaRPr lang="en-US" sz="1600" dirty="0"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2216" y="1391882"/>
            <a:ext cx="8935584" cy="1304038"/>
            <a:chOff x="132216" y="1371600"/>
            <a:chExt cx="8935584" cy="130403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 r="70902" b="35361"/>
            <a:stretch>
              <a:fillRect/>
            </a:stretch>
          </p:blipFill>
          <p:spPr bwMode="auto">
            <a:xfrm>
              <a:off x="132216" y="1447800"/>
              <a:ext cx="2839584" cy="93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l="29909"/>
            <a:stretch>
              <a:fillRect/>
            </a:stretch>
          </p:blipFill>
          <p:spPr bwMode="auto">
            <a:xfrm>
              <a:off x="2915784" y="1371600"/>
              <a:ext cx="6152016" cy="130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70270" y="2458682"/>
            <a:ext cx="4849530" cy="272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1000" y="5085371"/>
            <a:ext cx="4648200" cy="162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839200" cy="64325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-Crafts Alkylation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Other sources of </a:t>
            </a:r>
            <a:r>
              <a:rPr lang="en-US" dirty="0" err="1">
                <a:solidFill>
                  <a:srgbClr val="0000CC"/>
                </a:solidFill>
              </a:rPr>
              <a:t>carbocations</a:t>
            </a:r>
            <a:r>
              <a:rPr lang="en-US" dirty="0">
                <a:solidFill>
                  <a:srgbClr val="0000CC"/>
                </a:solidFill>
              </a:rPr>
              <a:t>: alkenes + HF, or alcohols + BF</a:t>
            </a:r>
            <a:r>
              <a:rPr lang="en-US" baseline="-25000" dirty="0">
                <a:solidFill>
                  <a:srgbClr val="0000CC"/>
                </a:solidFill>
              </a:rPr>
              <a:t>3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800000"/>
              </a:solidFill>
            </a:endParaRPr>
          </a:p>
          <a:p>
            <a:pPr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An alkene can be protonated by HF.  </a:t>
            </a:r>
          </a:p>
          <a:p>
            <a:pPr algn="just">
              <a:defRPr/>
            </a:pPr>
            <a:endParaRPr lang="en-US" b="1" i="1" dirty="0" smtClean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b="1" i="1" dirty="0">
              <a:solidFill>
                <a:srgbClr val="500000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This weak acid is preferred because the fluoride ion is a weak nucleophile and will not attack the carbocation.</a:t>
            </a:r>
          </a:p>
        </p:txBody>
      </p:sp>
      <p:pic>
        <p:nvPicPr>
          <p:cNvPr id="6349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b="9176"/>
          <a:stretch/>
        </p:blipFill>
        <p:spPr bwMode="auto">
          <a:xfrm>
            <a:off x="266700" y="2256201"/>
            <a:ext cx="8610600" cy="239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46166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>
              <a:latin typeface="Tahoma" pitchFamily="34" charset="0"/>
            </a:endParaRPr>
          </a:p>
          <a:p>
            <a:pPr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Alcohols </a:t>
            </a:r>
            <a:r>
              <a:rPr lang="en-US" sz="2000" b="1" dirty="0">
                <a:solidFill>
                  <a:srgbClr val="003300"/>
                </a:solidFill>
              </a:rPr>
              <a:t>and Lewis Acids</a:t>
            </a:r>
          </a:p>
          <a:p>
            <a:pPr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Alcohols can be treated with BF</a:t>
            </a:r>
            <a:r>
              <a:rPr lang="en-US" baseline="-25000" dirty="0">
                <a:solidFill>
                  <a:srgbClr val="0000CC"/>
                </a:solidFill>
              </a:rPr>
              <a:t>3 </a:t>
            </a:r>
            <a:r>
              <a:rPr lang="en-US" dirty="0">
                <a:solidFill>
                  <a:srgbClr val="0000CC"/>
                </a:solidFill>
              </a:rPr>
              <a:t>to form the carbocation.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b="1" dirty="0" err="1">
                <a:solidFill>
                  <a:srgbClr val="003300"/>
                </a:solidFill>
              </a:rPr>
              <a:t>Friedel</a:t>
            </a:r>
            <a:r>
              <a:rPr lang="en-US" b="1" dirty="0">
                <a:solidFill>
                  <a:srgbClr val="003300"/>
                </a:solidFill>
              </a:rPr>
              <a:t>–Crafts Acylation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031546"/>
            <a:ext cx="8534400" cy="4616648"/>
            <a:chOff x="304800" y="2031546"/>
            <a:chExt cx="8534400" cy="4616648"/>
          </a:xfrm>
        </p:grpSpPr>
        <p:pic>
          <p:nvPicPr>
            <p:cNvPr id="64515" name="Picture 10" descr="17_04-22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1894"/>
            <a:stretch/>
          </p:blipFill>
          <p:spPr bwMode="auto">
            <a:xfrm>
              <a:off x="381000" y="2031546"/>
              <a:ext cx="8458200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17_04-29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8693" b="5860"/>
            <a:stretch/>
          </p:blipFill>
          <p:spPr bwMode="auto">
            <a:xfrm>
              <a:off x="304800" y="4495800"/>
              <a:ext cx="8528957" cy="2152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152400" y="152400"/>
            <a:ext cx="8839200" cy="47089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 smtClean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Mechanism of Acylation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3300"/>
                </a:solidFill>
              </a:rPr>
              <a:t>Step 1: </a:t>
            </a:r>
            <a:r>
              <a:rPr lang="en-US" dirty="0">
                <a:solidFill>
                  <a:srgbClr val="500000"/>
                </a:solidFill>
              </a:rPr>
              <a:t>Formation of the </a:t>
            </a:r>
            <a:r>
              <a:rPr lang="en-US" dirty="0" err="1">
                <a:solidFill>
                  <a:srgbClr val="500000"/>
                </a:solidFill>
              </a:rPr>
              <a:t>acylium</a:t>
            </a:r>
            <a:r>
              <a:rPr lang="en-US" dirty="0">
                <a:solidFill>
                  <a:srgbClr val="500000"/>
                </a:solidFill>
              </a:rPr>
              <a:t> ion</a:t>
            </a:r>
            <a:endParaRPr lang="en-US" b="1" dirty="0">
              <a:solidFill>
                <a:srgbClr val="5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3300"/>
                </a:solidFill>
              </a:rPr>
              <a:t>Step 2: </a:t>
            </a:r>
            <a:r>
              <a:rPr lang="en-US" dirty="0">
                <a:solidFill>
                  <a:srgbClr val="500000"/>
                </a:solidFill>
              </a:rPr>
              <a:t>Electrophilic attack to form the sigma complex</a:t>
            </a:r>
          </a:p>
        </p:txBody>
      </p:sp>
      <p:pic>
        <p:nvPicPr>
          <p:cNvPr id="66564" name="Picture 9" descr="17_04-31UN"/>
          <p:cNvPicPr>
            <a:picLocks noChangeAspect="1" noChangeArrowheads="1"/>
          </p:cNvPicPr>
          <p:nvPr/>
        </p:nvPicPr>
        <p:blipFill rotWithShape="1">
          <a:blip r:embed="rId2" cstate="print"/>
          <a:srcRect b="5820"/>
          <a:stretch/>
        </p:blipFill>
        <p:spPr bwMode="auto">
          <a:xfrm>
            <a:off x="1752600" y="4800600"/>
            <a:ext cx="4191000" cy="199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203090" y="1850975"/>
            <a:ext cx="8737820" cy="2561331"/>
            <a:chOff x="203090" y="1850975"/>
            <a:chExt cx="8737820" cy="256133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03090" y="1850975"/>
              <a:ext cx="8737820" cy="127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286000" y="3186679"/>
              <a:ext cx="4009060" cy="1225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3429000" y="926068"/>
            <a:ext cx="54864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 19.8 to 19.10 P. 889,  19.30 P. 911, 19.33 P. 913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7667" y="1736586"/>
            <a:ext cx="8717762" cy="4740414"/>
            <a:chOff x="217667" y="1736586"/>
            <a:chExt cx="8717762" cy="4740414"/>
          </a:xfrm>
        </p:grpSpPr>
        <p:pic>
          <p:nvPicPr>
            <p:cNvPr id="7" name="Picture 1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8537"/>
            <a:stretch/>
          </p:blipFill>
          <p:spPr bwMode="auto">
            <a:xfrm>
              <a:off x="217667" y="1736586"/>
              <a:ext cx="8708666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04800" y="4800192"/>
              <a:ext cx="8630629" cy="1676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52400" y="152400"/>
            <a:ext cx="8839200" cy="1538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1000" b="1" dirty="0" smtClean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–Crafts Acylation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52400"/>
            <a:ext cx="890144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ELECTROPHILIC AROMATIC SUBSTITUTION</a:t>
            </a:r>
          </a:p>
          <a:p>
            <a:pPr eaLnBrk="0" hangingPunct="0">
              <a:defRPr/>
            </a:pPr>
            <a:endParaRPr lang="en-US" sz="2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Limitations </a:t>
            </a:r>
            <a:r>
              <a:rPr lang="en-US" sz="2000" b="1" dirty="0">
                <a:solidFill>
                  <a:srgbClr val="003300"/>
                </a:solidFill>
              </a:rPr>
              <a:t>of </a:t>
            </a:r>
            <a:r>
              <a:rPr lang="en-US" sz="2000" b="1" dirty="0" err="1">
                <a:solidFill>
                  <a:srgbClr val="003300"/>
                </a:solidFill>
              </a:rPr>
              <a:t>Friedel</a:t>
            </a:r>
            <a:r>
              <a:rPr lang="en-US" sz="2000" b="1" dirty="0">
                <a:solidFill>
                  <a:srgbClr val="003300"/>
                </a:solidFill>
              </a:rPr>
              <a:t>–Crafts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Reaction fails if benzene has a substituent that is more deactivating than halogens.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2000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Rearrangements are possible.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2000" b="1" i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2000" b="1" i="1" dirty="0">
                <a:solidFill>
                  <a:srgbClr val="500000"/>
                </a:solidFill>
              </a:rPr>
              <a:t>The </a:t>
            </a:r>
            <a:r>
              <a:rPr lang="en-US" sz="2000" b="1" i="1" dirty="0" err="1">
                <a:solidFill>
                  <a:srgbClr val="500000"/>
                </a:solidFill>
              </a:rPr>
              <a:t>alkylbenzene</a:t>
            </a:r>
            <a:r>
              <a:rPr lang="en-US" sz="2000" b="1" i="1" dirty="0">
                <a:solidFill>
                  <a:srgbClr val="500000"/>
                </a:solidFill>
              </a:rPr>
              <a:t> product is more reactive than benzene, so </a:t>
            </a:r>
            <a:r>
              <a:rPr lang="en-US" sz="2000" b="1" i="1" dirty="0" err="1">
                <a:solidFill>
                  <a:srgbClr val="500000"/>
                </a:solidFill>
              </a:rPr>
              <a:t>polyalkylation</a:t>
            </a:r>
            <a:r>
              <a:rPr lang="en-US" sz="2000" b="1" i="1" dirty="0">
                <a:solidFill>
                  <a:srgbClr val="500000"/>
                </a:solidFill>
              </a:rPr>
              <a:t> occurs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1462" y="3700020"/>
            <a:ext cx="8567738" cy="2853180"/>
            <a:chOff x="271462" y="3547620"/>
            <a:chExt cx="8567738" cy="285318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rcRect r="19912"/>
            <a:stretch>
              <a:fillRect/>
            </a:stretch>
          </p:blipFill>
          <p:spPr bwMode="auto">
            <a:xfrm>
              <a:off x="1295399" y="3547620"/>
              <a:ext cx="6751785" cy="1710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283363"/>
                </p:ext>
              </p:extLst>
            </p:nvPr>
          </p:nvGraphicFramePr>
          <p:xfrm>
            <a:off x="271462" y="5465763"/>
            <a:ext cx="8567738" cy="935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9" name="CS ChemDraw Drawing" r:id="rId4" imgW="8567577" imgH="935477" progId="ChemDraw.Document.6.0">
                    <p:embed/>
                  </p:oleObj>
                </mc:Choice>
                <mc:Fallback>
                  <p:oleObj name="CS ChemDraw Drawing" r:id="rId4" imgW="8567577" imgH="93547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71462" y="5465763"/>
                          <a:ext cx="8567738" cy="935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32963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006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A nucleophile replaces a leaving group on the aromatic ring. 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This is an addition–elimination reaction.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rgbClr val="5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500000"/>
                </a:solidFill>
              </a:rPr>
              <a:t>Electron-withdrawing substituents activate the ring for </a:t>
            </a:r>
            <a:r>
              <a:rPr lang="en-US" b="1" dirty="0" err="1">
                <a:solidFill>
                  <a:srgbClr val="500000"/>
                </a:solidFill>
              </a:rPr>
              <a:t>nucleophilic</a:t>
            </a:r>
            <a:r>
              <a:rPr lang="en-US" b="1" dirty="0">
                <a:solidFill>
                  <a:srgbClr val="500000"/>
                </a:solidFill>
              </a:rPr>
              <a:t> substitution.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721265"/>
              </p:ext>
            </p:extLst>
          </p:nvPr>
        </p:nvGraphicFramePr>
        <p:xfrm>
          <a:off x="606425" y="2085975"/>
          <a:ext cx="7851775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9" name="CS ChemDraw Drawing" r:id="rId3" imgW="7851162" imgH="4542817" progId="ChemDraw.Document.6.0">
                  <p:embed/>
                </p:oleObj>
              </mc:Choice>
              <mc:Fallback>
                <p:oleObj name="CS ChemDraw Drawing" r:id="rId3" imgW="7851162" imgH="454281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425" y="2085975"/>
                        <a:ext cx="7851775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763000" cy="41242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3300"/>
                </a:solidFill>
              </a:rPr>
              <a:t>Addition-Elimination Mechanism</a:t>
            </a:r>
          </a:p>
          <a:p>
            <a:pPr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003300"/>
                </a:solidFill>
              </a:rPr>
              <a:t>Step 1: </a:t>
            </a:r>
            <a:r>
              <a:rPr lang="en-US" dirty="0">
                <a:solidFill>
                  <a:srgbClr val="500000"/>
                </a:solidFill>
              </a:rPr>
              <a:t>Attack by hydroxide gives a resonance-stabilized complex.</a:t>
            </a: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endParaRPr lang="en-US" dirty="0">
              <a:solidFill>
                <a:srgbClr val="500000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003300"/>
                </a:solidFill>
              </a:rPr>
              <a:t>Step 2: </a:t>
            </a:r>
            <a:r>
              <a:rPr lang="en-US" dirty="0">
                <a:solidFill>
                  <a:srgbClr val="500000"/>
                </a:solidFill>
              </a:rPr>
              <a:t>Loss of chloride gives the product        </a:t>
            </a:r>
            <a:r>
              <a:rPr lang="en-US" b="1" dirty="0">
                <a:solidFill>
                  <a:srgbClr val="003300"/>
                </a:solidFill>
              </a:rPr>
              <a:t>Step 3: </a:t>
            </a:r>
            <a:r>
              <a:rPr lang="en-US" dirty="0">
                <a:solidFill>
                  <a:srgbClr val="500000"/>
                </a:solidFill>
              </a:rPr>
              <a:t>Excess base deprotonates the product.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" y="2010229"/>
            <a:ext cx="8610600" cy="4619171"/>
            <a:chOff x="228600" y="1828800"/>
            <a:chExt cx="8610600" cy="4619171"/>
          </a:xfrm>
        </p:grpSpPr>
        <p:pic>
          <p:nvPicPr>
            <p:cNvPr id="69635" name="Picture 17" descr="17_04-43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6428"/>
            <a:stretch/>
          </p:blipFill>
          <p:spPr bwMode="auto">
            <a:xfrm>
              <a:off x="228600" y="1828800"/>
              <a:ext cx="8610600" cy="1528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28600" y="4648200"/>
              <a:ext cx="8610600" cy="1799771"/>
              <a:chOff x="228600" y="4648200"/>
              <a:chExt cx="8610600" cy="1799771"/>
            </a:xfrm>
          </p:grpSpPr>
          <p:pic>
            <p:nvPicPr>
              <p:cNvPr id="69637" name="Picture 18" descr="17_04-43-1UN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7137"/>
              <a:stretch/>
            </p:blipFill>
            <p:spPr bwMode="auto">
              <a:xfrm>
                <a:off x="228600" y="4648200"/>
                <a:ext cx="4038600" cy="16997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9638" name="Picture 19" descr="17_04-43-2UN"/>
              <p:cNvPicPr>
                <a:picLocks noChangeAspect="1" noChangeArrowheads="1"/>
              </p:cNvPicPr>
              <p:nvPr/>
            </p:nvPicPr>
            <p:blipFill rotWithShape="1">
              <a:blip r:embed="rId4" cstate="print"/>
              <a:srcRect b="6767"/>
              <a:stretch/>
            </p:blipFill>
            <p:spPr bwMode="auto">
              <a:xfrm>
                <a:off x="4648200" y="4648200"/>
                <a:ext cx="4191000" cy="17997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65402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Benzyne</a:t>
            </a:r>
            <a:r>
              <a:rPr lang="en-US" sz="2000" b="1" dirty="0">
                <a:solidFill>
                  <a:srgbClr val="003300"/>
                </a:solidFill>
              </a:rPr>
              <a:t> Reaction: Elimination-Addition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Reactant is </a:t>
            </a:r>
            <a:r>
              <a:rPr lang="en-US" dirty="0" err="1">
                <a:solidFill>
                  <a:srgbClr val="0000CC"/>
                </a:solidFill>
              </a:rPr>
              <a:t>halobenzene</a:t>
            </a:r>
            <a:r>
              <a:rPr lang="en-US" dirty="0">
                <a:solidFill>
                  <a:srgbClr val="0000CC"/>
                </a:solidFill>
              </a:rPr>
              <a:t> with no electron-withdrawing groups on the ring.</a:t>
            </a: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Use a very strong base like NaNH</a:t>
            </a:r>
            <a:r>
              <a:rPr lang="en-US" b="1" i="1" baseline="-25000" dirty="0">
                <a:solidFill>
                  <a:srgbClr val="500000"/>
                </a:solidFill>
              </a:rPr>
              <a:t>2</a:t>
            </a:r>
            <a:r>
              <a:rPr lang="en-US" b="1" i="1" dirty="0">
                <a:solidFill>
                  <a:srgbClr val="500000"/>
                </a:solidFill>
              </a:rPr>
              <a:t>.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smtClean="0">
                <a:solidFill>
                  <a:srgbClr val="0000CC"/>
                </a:solidFill>
              </a:rPr>
              <a:t>Sodium </a:t>
            </a:r>
            <a:r>
              <a:rPr lang="en-US" dirty="0">
                <a:solidFill>
                  <a:srgbClr val="0000CC"/>
                </a:solidFill>
              </a:rPr>
              <a:t>amide abstract a proton. 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b="1" dirty="0" err="1">
                <a:solidFill>
                  <a:srgbClr val="006600"/>
                </a:solidFill>
              </a:rPr>
              <a:t>benzyne</a:t>
            </a:r>
            <a:r>
              <a:rPr lang="en-US" b="1" dirty="0">
                <a:solidFill>
                  <a:srgbClr val="006600"/>
                </a:solidFill>
              </a:rPr>
              <a:t> intermediate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forms when the bromide is expelled and the electrons on the </a:t>
            </a:r>
            <a:r>
              <a:rPr lang="en-US" i="1" dirty="0">
                <a:solidFill>
                  <a:srgbClr val="0000CC"/>
                </a:solidFill>
              </a:rPr>
              <a:t>sp</a:t>
            </a:r>
            <a:r>
              <a:rPr lang="en-US" dirty="0">
                <a:solidFill>
                  <a:srgbClr val="0000CC"/>
                </a:solidFill>
              </a:rPr>
              <a:t>2 orbital adjacent to it overlap with the empty </a:t>
            </a:r>
            <a:r>
              <a:rPr lang="en-US" i="1" dirty="0">
                <a:solidFill>
                  <a:srgbClr val="0000CC"/>
                </a:solidFill>
              </a:rPr>
              <a:t>sp</a:t>
            </a:r>
            <a:r>
              <a:rPr lang="en-US" dirty="0">
                <a:solidFill>
                  <a:srgbClr val="0000CC"/>
                </a:solidFill>
              </a:rPr>
              <a:t>2 orbital of the carbon that lost the bromide. 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 err="1">
                <a:solidFill>
                  <a:srgbClr val="500000"/>
                </a:solidFill>
              </a:rPr>
              <a:t>Benzynes</a:t>
            </a:r>
            <a:r>
              <a:rPr lang="en-US" b="1" i="1" dirty="0">
                <a:solidFill>
                  <a:srgbClr val="500000"/>
                </a:solidFill>
              </a:rPr>
              <a:t> are very reactive species due to the high strain of the triple bond</a:t>
            </a:r>
            <a:r>
              <a:rPr lang="en-US" b="1" i="1" dirty="0" smtClean="0">
                <a:solidFill>
                  <a:srgbClr val="500000"/>
                </a:solidFill>
              </a:rPr>
              <a:t>.</a:t>
            </a:r>
            <a:endParaRPr lang="en-US" sz="1600" b="1" i="1" dirty="0">
              <a:solidFill>
                <a:srgbClr val="500000"/>
              </a:solidFill>
              <a:latin typeface="Tahoma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13324"/>
              </p:ext>
            </p:extLst>
          </p:nvPr>
        </p:nvGraphicFramePr>
        <p:xfrm>
          <a:off x="1473660" y="2135495"/>
          <a:ext cx="5993940" cy="258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0" name="CS ChemDraw Drawing" r:id="rId3" imgW="5281672" imgH="2281136" progId="ChemDraw.Document.6.0">
                  <p:embed/>
                </p:oleObj>
              </mc:Choice>
              <mc:Fallback>
                <p:oleObj name="CS ChemDraw Drawing" r:id="rId3" imgW="5281672" imgH="22811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660" y="2135495"/>
                        <a:ext cx="5993940" cy="258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724400" y="926068"/>
            <a:ext cx="4038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19.35, 19.36 P. 915, 19.40 P. 919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686800" cy="32008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DISCOVERY AND STRUCTURE OF BENZENE</a:t>
            </a:r>
            <a:endParaRPr lang="en-US" sz="1000" b="1" dirty="0"/>
          </a:p>
          <a:p>
            <a:pPr eaLnBrk="0" hangingPunct="0">
              <a:defRPr/>
            </a:pPr>
            <a:endParaRPr lang="en-US" sz="1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Unusual </a:t>
            </a:r>
            <a:r>
              <a:rPr lang="en-US" sz="2000" b="1" dirty="0">
                <a:solidFill>
                  <a:srgbClr val="003300"/>
                </a:solidFill>
              </a:rPr>
              <a:t>Stability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hydrogenation of cyclohexene is exothermic by 120 kJ/</a:t>
            </a:r>
            <a:r>
              <a:rPr lang="en-US" dirty="0" err="1">
                <a:solidFill>
                  <a:srgbClr val="0000CC"/>
                </a:solidFill>
              </a:rPr>
              <a:t>mol</a:t>
            </a: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hydrogenation of 1,4-cyclohexadiene is exothermic by 240 kJ/</a:t>
            </a:r>
            <a:r>
              <a:rPr lang="en-US" dirty="0" err="1">
                <a:solidFill>
                  <a:srgbClr val="0000CC"/>
                </a:solidFill>
              </a:rPr>
              <a:t>mol</a:t>
            </a:r>
            <a:r>
              <a:rPr lang="en-US" dirty="0">
                <a:solidFill>
                  <a:srgbClr val="0000CC"/>
                </a:solidFill>
              </a:rPr>
              <a:t>, about twice the heat hydrogenation of cyclohexene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hydrogenation of 1,3-cyclohexadiene is exothermic by 232 kJ/</a:t>
            </a:r>
            <a:r>
              <a:rPr lang="en-US" dirty="0" err="1">
                <a:solidFill>
                  <a:srgbClr val="0000CC"/>
                </a:solidFill>
              </a:rPr>
              <a:t>mol</a:t>
            </a:r>
            <a:r>
              <a:rPr lang="en-US" dirty="0">
                <a:solidFill>
                  <a:srgbClr val="0000CC"/>
                </a:solidFill>
              </a:rPr>
              <a:t>, still about twice the heat hydrogenation of cyclohexene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19199" y="3168610"/>
            <a:ext cx="7086601" cy="3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Benzyne</a:t>
            </a:r>
            <a:r>
              <a:rPr lang="en-US" sz="2000" b="1" dirty="0">
                <a:solidFill>
                  <a:srgbClr val="003300"/>
                </a:solidFill>
              </a:rPr>
              <a:t> Intermediate  (mechanism)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6407" y="1273161"/>
            <a:ext cx="8751187" cy="5356239"/>
            <a:chOff x="196407" y="1273161"/>
            <a:chExt cx="8751187" cy="535623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219200" y="1273161"/>
              <a:ext cx="6400800" cy="2103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417"/>
            <a:stretch/>
          </p:blipFill>
          <p:spPr bwMode="auto">
            <a:xfrm>
              <a:off x="228599" y="3060978"/>
              <a:ext cx="7683057" cy="1829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96407" y="4979177"/>
              <a:ext cx="8751187" cy="1650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0010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Benzyne</a:t>
            </a:r>
            <a:r>
              <a:rPr lang="en-US" sz="2000" b="1" dirty="0">
                <a:solidFill>
                  <a:srgbClr val="003300"/>
                </a:solidFill>
              </a:rPr>
              <a:t> Intermediate  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Further evidence for the existence of the </a:t>
            </a:r>
            <a:r>
              <a:rPr lang="en-US" dirty="0" err="1">
                <a:solidFill>
                  <a:srgbClr val="0000CC"/>
                </a:solidFill>
              </a:rPr>
              <a:t>benzyne</a:t>
            </a:r>
            <a:r>
              <a:rPr lang="en-US" dirty="0">
                <a:solidFill>
                  <a:srgbClr val="0000CC"/>
                </a:solidFill>
              </a:rPr>
              <a:t> intermediate can be seen when the </a:t>
            </a:r>
            <a:r>
              <a:rPr lang="en-US" dirty="0" err="1">
                <a:solidFill>
                  <a:srgbClr val="0000CC"/>
                </a:solidFill>
              </a:rPr>
              <a:t>benzyne</a:t>
            </a:r>
            <a:r>
              <a:rPr lang="en-US" dirty="0">
                <a:solidFill>
                  <a:srgbClr val="0000CC"/>
                </a:solidFill>
              </a:rPr>
              <a:t> is allowed to react with a diene via a Diels Alder </a:t>
            </a:r>
            <a:r>
              <a:rPr lang="en-US" dirty="0" smtClean="0">
                <a:solidFill>
                  <a:srgbClr val="0000CC"/>
                </a:solidFill>
              </a:rPr>
              <a:t>reaction.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flow chart below can be used to identify the proper substitution </a:t>
            </a:r>
            <a:r>
              <a:rPr lang="en-US" dirty="0" smtClean="0">
                <a:solidFill>
                  <a:srgbClr val="0000CC"/>
                </a:solidFill>
              </a:rPr>
              <a:t>mechanism.</a:t>
            </a:r>
            <a:endParaRPr lang="en-US" b="1" dirty="0">
              <a:solidFill>
                <a:srgbClr val="0033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4168" y="2019824"/>
            <a:ext cx="7930232" cy="4723281"/>
            <a:chOff x="527968" y="2019824"/>
            <a:chExt cx="7930232" cy="472328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070147" y="2019824"/>
              <a:ext cx="6622705" cy="1665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27968" y="4114800"/>
              <a:ext cx="7930232" cy="2628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2490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0162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Diazonium</a:t>
            </a:r>
            <a:r>
              <a:rPr lang="en-US" sz="2000" b="1" dirty="0">
                <a:solidFill>
                  <a:srgbClr val="003300"/>
                </a:solidFill>
              </a:rPr>
              <a:t> ions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This reaction involves aromatic </a:t>
            </a:r>
            <a:r>
              <a:rPr lang="en-US" dirty="0" err="1">
                <a:solidFill>
                  <a:srgbClr val="0000CC"/>
                </a:solidFill>
              </a:rPr>
              <a:t>diazonium</a:t>
            </a:r>
            <a:r>
              <a:rPr lang="en-US" dirty="0">
                <a:solidFill>
                  <a:srgbClr val="0000CC"/>
                </a:solidFill>
              </a:rPr>
              <a:t> ions, which are prepared from the reaction of amines with sodium </a:t>
            </a:r>
            <a:r>
              <a:rPr lang="en-US" dirty="0" err="1">
                <a:solidFill>
                  <a:srgbClr val="0000CC"/>
                </a:solidFill>
              </a:rPr>
              <a:t>nitrile</a:t>
            </a:r>
            <a:r>
              <a:rPr lang="en-US" dirty="0">
                <a:solidFill>
                  <a:srgbClr val="0000CC"/>
                </a:solidFill>
              </a:rPr>
              <a:t> and acid. These ions are highly reactive because the leaving group (N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baseline="30000" dirty="0">
                <a:solidFill>
                  <a:srgbClr val="0000CC"/>
                </a:solidFill>
              </a:rPr>
              <a:t>+</a:t>
            </a:r>
            <a:r>
              <a:rPr lang="en-US" dirty="0">
                <a:solidFill>
                  <a:srgbClr val="0000CC"/>
                </a:solidFill>
              </a:rPr>
              <a:t>) is an extremely weak base. </a:t>
            </a: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b="1" i="1" dirty="0" smtClean="0">
                <a:solidFill>
                  <a:srgbClr val="500000"/>
                </a:solidFill>
              </a:rPr>
              <a:t>The </a:t>
            </a:r>
            <a:r>
              <a:rPr lang="en-US" b="1" i="1" dirty="0" err="1">
                <a:solidFill>
                  <a:srgbClr val="500000"/>
                </a:solidFill>
              </a:rPr>
              <a:t>diazo</a:t>
            </a:r>
            <a:r>
              <a:rPr lang="en-US" b="1" i="1" dirty="0">
                <a:solidFill>
                  <a:srgbClr val="500000"/>
                </a:solidFill>
              </a:rPr>
              <a:t> group can then be replaced by number of different </a:t>
            </a:r>
            <a:r>
              <a:rPr lang="en-US" b="1" i="1" dirty="0" err="1">
                <a:solidFill>
                  <a:srgbClr val="500000"/>
                </a:solidFill>
              </a:rPr>
              <a:t>nucleophiles</a:t>
            </a:r>
            <a:r>
              <a:rPr lang="en-US" b="1" i="1" dirty="0" smtClean="0">
                <a:solidFill>
                  <a:srgbClr val="500000"/>
                </a:solidFill>
              </a:rPr>
              <a:t>. These reactions are known as </a:t>
            </a:r>
            <a:r>
              <a:rPr lang="en-US" b="1" i="1" dirty="0" err="1" smtClean="0">
                <a:solidFill>
                  <a:srgbClr val="500000"/>
                </a:solidFill>
              </a:rPr>
              <a:t>Sandmeyer</a:t>
            </a:r>
            <a:r>
              <a:rPr lang="en-US" b="1" i="1" dirty="0" smtClean="0">
                <a:solidFill>
                  <a:srgbClr val="500000"/>
                </a:solidFill>
              </a:rPr>
              <a:t> reaction</a:t>
            </a:r>
            <a:endParaRPr lang="en-US" b="1" i="1" dirty="0">
              <a:solidFill>
                <a:srgbClr val="5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43200" y="4951274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solidFill>
                  <a:srgbClr val="006600"/>
                </a:solidFill>
              </a:rPr>
              <a:t>Traugott</a:t>
            </a:r>
            <a:r>
              <a:rPr lang="en-US" b="1" dirty="0" smtClean="0">
                <a:solidFill>
                  <a:srgbClr val="006600"/>
                </a:solidFill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</a:rPr>
              <a:t>Sandmeyer</a:t>
            </a:r>
            <a:r>
              <a:rPr lang="en-US" dirty="0" smtClean="0">
                <a:solidFill>
                  <a:srgbClr val="006600"/>
                </a:solidFill>
              </a:rPr>
              <a:t> (September 15, 1854 – April 9, 1922)</a:t>
            </a:r>
            <a:r>
              <a:rPr lang="en-US" dirty="0" smtClean="0">
                <a:solidFill>
                  <a:srgbClr val="003300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was a Swiss Chemist known for the development of  </a:t>
            </a:r>
            <a:r>
              <a:rPr lang="en-US" dirty="0" err="1" smtClean="0">
                <a:solidFill>
                  <a:srgbClr val="0000CC"/>
                </a:solidFill>
              </a:rPr>
              <a:t>nucleophilic</a:t>
            </a:r>
            <a:r>
              <a:rPr lang="en-US" dirty="0" smtClean="0">
                <a:solidFill>
                  <a:srgbClr val="0000CC"/>
                </a:solidFill>
              </a:rPr>
              <a:t> substitution on aromatic systems known as </a:t>
            </a:r>
            <a:r>
              <a:rPr lang="en-US" b="1" dirty="0" err="1" smtClean="0">
                <a:solidFill>
                  <a:srgbClr val="006600"/>
                </a:solidFill>
              </a:rPr>
              <a:t>Sandmeyer</a:t>
            </a:r>
            <a:r>
              <a:rPr lang="en-US" b="1" dirty="0" smtClean="0">
                <a:solidFill>
                  <a:srgbClr val="006600"/>
                </a:solidFill>
              </a:rPr>
              <a:t> reactions</a:t>
            </a:r>
            <a:r>
              <a:rPr lang="en-US" b="1" dirty="0" smtClean="0">
                <a:solidFill>
                  <a:srgbClr val="003300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he discovered 1884. He was a professor of organic chemistry, although he never graduated with a degree in chemistry.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0243" name="Picture 3" descr="C:\Documents and Settings\user\My Documents\My Pictures\150px-Traugott_Sandmey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124200"/>
            <a:ext cx="2470471" cy="3451226"/>
          </a:xfrm>
          <a:prstGeom prst="rect">
            <a:avLst/>
          </a:prstGeo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05829"/>
              </p:ext>
            </p:extLst>
          </p:nvPr>
        </p:nvGraphicFramePr>
        <p:xfrm>
          <a:off x="4190999" y="3168610"/>
          <a:ext cx="2722633" cy="155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5" name="CS ChemDraw Drawing" r:id="rId4" imgW="1866563" imgH="1066260" progId="ChemDraw.Document.6.0">
                  <p:embed/>
                </p:oleObj>
              </mc:Choice>
              <mc:Fallback>
                <p:oleObj name="CS ChemDraw Drawing" r:id="rId4" imgW="1866563" imgH="106626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0999" y="3168610"/>
                        <a:ext cx="2722633" cy="1555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26188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400" b="1" dirty="0" smtClean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Sandmeyer</a:t>
            </a:r>
            <a:r>
              <a:rPr lang="en-US" sz="2000" b="1" dirty="0" smtClean="0">
                <a:solidFill>
                  <a:srgbClr val="003300"/>
                </a:solidFill>
              </a:rPr>
              <a:t> reactions</a:t>
            </a:r>
            <a:endParaRPr lang="en-US" sz="2000" dirty="0">
              <a:solidFill>
                <a:srgbClr val="0033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987341"/>
              </p:ext>
            </p:extLst>
          </p:nvPr>
        </p:nvGraphicFramePr>
        <p:xfrm>
          <a:off x="304800" y="1535906"/>
          <a:ext cx="8513702" cy="463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0" name="CS ChemDraw Drawing" r:id="rId3" imgW="7817715" imgH="4257743" progId="ChemDraw.Document.6.0">
                  <p:embed/>
                </p:oleObj>
              </mc:Choice>
              <mc:Fallback>
                <p:oleObj name="CS ChemDraw Drawing" r:id="rId3" imgW="7817715" imgH="425774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1535906"/>
                        <a:ext cx="8513702" cy="463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686800" cy="13849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How </a:t>
            </a:r>
            <a:r>
              <a:rPr lang="en-US" dirty="0">
                <a:solidFill>
                  <a:srgbClr val="0000CC"/>
                </a:solidFill>
              </a:rPr>
              <a:t>would you prepared the following compounds from a reactants of your </a:t>
            </a:r>
            <a:r>
              <a:rPr lang="en-US" dirty="0" smtClean="0">
                <a:solidFill>
                  <a:srgbClr val="0000CC"/>
                </a:solidFill>
              </a:rPr>
              <a:t>choice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260595"/>
              </p:ext>
            </p:extLst>
          </p:nvPr>
        </p:nvGraphicFramePr>
        <p:xfrm>
          <a:off x="380999" y="1484344"/>
          <a:ext cx="8379987" cy="476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CS ChemDraw Drawing" r:id="rId3" imgW="7055715" imgH="4012389" progId="ChemDraw.Document.6.0">
                  <p:embed/>
                </p:oleObj>
              </mc:Choice>
              <mc:Fallback>
                <p:oleObj name="CS ChemDraw Drawing" r:id="rId3" imgW="7055715" imgH="401238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999" y="1484344"/>
                        <a:ext cx="8379987" cy="476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09600" y="6324600"/>
            <a:ext cx="3657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19.66 to 19.72 P. 926-927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73975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OTHER REACTION ON THE BENZENE RING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Chlorination of Benzene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Addition to the benzene ring may occur with high heat and pressure (or light).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first Cl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addition is difficult, but the next 2 moles add rapidly.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product, benzene </a:t>
            </a:r>
            <a:r>
              <a:rPr lang="en-US" dirty="0" err="1">
                <a:solidFill>
                  <a:srgbClr val="0000CC"/>
                </a:solidFill>
              </a:rPr>
              <a:t>hexachloride</a:t>
            </a:r>
            <a:r>
              <a:rPr lang="en-US" dirty="0">
                <a:solidFill>
                  <a:srgbClr val="0000CC"/>
                </a:solidFill>
              </a:rPr>
              <a:t>, is an insecticide.</a:t>
            </a:r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dirty="0" smtClean="0"/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Catalytic Hydrogenation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Elevated heat and pressure are required.</a:t>
            </a: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Possible catalysts: </a:t>
            </a:r>
            <a:r>
              <a:rPr lang="en-US" b="1" i="1" dirty="0" err="1">
                <a:solidFill>
                  <a:srgbClr val="500000"/>
                </a:solidFill>
              </a:rPr>
              <a:t>Pt</a:t>
            </a:r>
            <a:r>
              <a:rPr lang="en-US" b="1" i="1" dirty="0">
                <a:solidFill>
                  <a:srgbClr val="500000"/>
                </a:solidFill>
              </a:rPr>
              <a:t>, </a:t>
            </a:r>
            <a:r>
              <a:rPr lang="en-US" b="1" i="1" dirty="0" err="1">
                <a:solidFill>
                  <a:srgbClr val="500000"/>
                </a:solidFill>
              </a:rPr>
              <a:t>Pd</a:t>
            </a:r>
            <a:r>
              <a:rPr lang="en-US" b="1" i="1" dirty="0">
                <a:solidFill>
                  <a:srgbClr val="500000"/>
                </a:solidFill>
              </a:rPr>
              <a:t>, Ni, </a:t>
            </a:r>
            <a:r>
              <a:rPr lang="en-US" b="1" i="1" dirty="0" err="1">
                <a:solidFill>
                  <a:srgbClr val="500000"/>
                </a:solidFill>
              </a:rPr>
              <a:t>Ru</a:t>
            </a:r>
            <a:r>
              <a:rPr lang="en-US" b="1" i="1" dirty="0">
                <a:solidFill>
                  <a:srgbClr val="500000"/>
                </a:solidFill>
              </a:rPr>
              <a:t>, Rh.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Reduction cannot be stopped at an intermediate stage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7543800" cy="4724400"/>
            <a:chOff x="1295400" y="1905000"/>
            <a:chExt cx="7543800" cy="47244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355392"/>
                </p:ext>
              </p:extLst>
            </p:nvPr>
          </p:nvGraphicFramePr>
          <p:xfrm>
            <a:off x="3097435" y="1905000"/>
            <a:ext cx="5741765" cy="213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2" name="CS ChemDraw Drawing" r:id="rId3" imgW="5242290" imgH="1947423" progId="ChemDraw.Document.6.0">
                    <p:embed/>
                  </p:oleObj>
                </mc:Choice>
                <mc:Fallback>
                  <p:oleObj name="CS ChemDraw Drawing" r:id="rId3" imgW="5242290" imgH="194742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97435" y="1905000"/>
                          <a:ext cx="5741765" cy="213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9036060"/>
                </p:ext>
              </p:extLst>
            </p:nvPr>
          </p:nvGraphicFramePr>
          <p:xfrm>
            <a:off x="1295400" y="4925654"/>
            <a:ext cx="5791200" cy="1703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3" name="CS ChemDraw Drawing" r:id="rId5" imgW="4786439" imgH="1407809" progId="ChemDraw.Document.6.0">
                    <p:embed/>
                  </p:oleObj>
                </mc:Choice>
                <mc:Fallback>
                  <p:oleObj name="CS ChemDraw Drawing" r:id="rId5" imgW="4786439" imgH="140780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95400" y="4925654"/>
                          <a:ext cx="5791200" cy="17037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OTHER REACTION ON THE BENZENE RING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Birch Reduction: Mechanism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6629" y="1200884"/>
            <a:ext cx="7765371" cy="5504716"/>
            <a:chOff x="616629" y="1200884"/>
            <a:chExt cx="7765371" cy="5504716"/>
          </a:xfrm>
        </p:grpSpPr>
        <p:pic>
          <p:nvPicPr>
            <p:cNvPr id="7" name="Picture 6" descr="lect1851.jpg"/>
            <p:cNvPicPr>
              <a:picLocks noChangeAspect="1"/>
            </p:cNvPicPr>
            <p:nvPr/>
          </p:nvPicPr>
          <p:blipFill rotWithShape="1">
            <a:blip r:embed="rId2"/>
            <a:srcRect t="21863"/>
            <a:stretch/>
          </p:blipFill>
          <p:spPr>
            <a:xfrm>
              <a:off x="650966" y="1200884"/>
              <a:ext cx="7731034" cy="2761516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t="21342"/>
            <a:stretch/>
          </p:blipFill>
          <p:spPr bwMode="auto">
            <a:xfrm>
              <a:off x="616629" y="3940727"/>
              <a:ext cx="7689171" cy="2764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40120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OTHER REACTION ON THE BENZENE RING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Limitations of the Birch Reduction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carbon bearing an electron-withdrawing group is reduced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 carbon bearing an electron-releasing group is not reduced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0" y="1905000"/>
            <a:ext cx="8077200" cy="4765932"/>
            <a:chOff x="533400" y="1905000"/>
            <a:chExt cx="8077200" cy="4765932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491532"/>
                </p:ext>
              </p:extLst>
            </p:nvPr>
          </p:nvGraphicFramePr>
          <p:xfrm>
            <a:off x="533400" y="1905000"/>
            <a:ext cx="7543800" cy="2234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0" name="CS ChemDraw Drawing" r:id="rId3" imgW="5396039" imgH="1598309" progId="ChemDraw.Document.6.0">
                    <p:embed/>
                  </p:oleObj>
                </mc:Choice>
                <mc:Fallback>
                  <p:oleObj name="CS ChemDraw Drawing" r:id="rId3" imgW="5396039" imgH="159830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33400" y="1905000"/>
                          <a:ext cx="7543800" cy="22349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1223609"/>
                </p:ext>
              </p:extLst>
            </p:nvPr>
          </p:nvGraphicFramePr>
          <p:xfrm>
            <a:off x="533400" y="4648200"/>
            <a:ext cx="8077200" cy="2022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1" name="CS ChemDraw Drawing" r:id="rId5" imgW="5603465" imgH="1403215" progId="ChemDraw.Document.6.0">
                    <p:embed/>
                  </p:oleObj>
                </mc:Choice>
                <mc:Fallback>
                  <p:oleObj name="CS ChemDraw Drawing" r:id="rId5" imgW="5603465" imgH="1403215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3400" y="4648200"/>
                          <a:ext cx="8077200" cy="20227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5"/>
          <p:cNvSpPr/>
          <p:nvPr/>
        </p:nvSpPr>
        <p:spPr>
          <a:xfrm>
            <a:off x="6172200" y="762000"/>
            <a:ext cx="23622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 18.24 P. 861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0774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OTHER REACTION ON THE BENZENE RING</a:t>
            </a:r>
          </a:p>
          <a:p>
            <a:pPr eaLnBrk="0" hangingPunct="0">
              <a:defRPr/>
            </a:pPr>
            <a:endParaRPr lang="en-US" sz="1600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Oxidation of phenols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Hydroquinone is used as a developer for film. It reacts with light-sensitized </a:t>
            </a:r>
            <a:r>
              <a:rPr lang="en-US" dirty="0" err="1">
                <a:solidFill>
                  <a:srgbClr val="0000CC"/>
                </a:solidFill>
              </a:rPr>
              <a:t>AgBr</a:t>
            </a:r>
            <a:r>
              <a:rPr lang="en-US" dirty="0">
                <a:solidFill>
                  <a:srgbClr val="0000CC"/>
                </a:solidFill>
              </a:rPr>
              <a:t> grains, converting it to black Ag.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Coenzyme Q is an oxidizing agent found in the mitochondria of cells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495011"/>
              </p:ext>
            </p:extLst>
          </p:nvPr>
        </p:nvGraphicFramePr>
        <p:xfrm>
          <a:off x="685800" y="2272379"/>
          <a:ext cx="7772400" cy="428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CS ChemDraw Drawing" r:id="rId3" imgW="6784632" imgH="3736232" progId="ChemDraw.Document.6.0">
                  <p:embed/>
                </p:oleObj>
              </mc:Choice>
              <mc:Fallback>
                <p:oleObj name="CS ChemDraw Drawing" r:id="rId3" imgW="6784632" imgH="373623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272379"/>
                        <a:ext cx="7772400" cy="4280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458200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SUMMARY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486008"/>
              </p:ext>
            </p:extLst>
          </p:nvPr>
        </p:nvGraphicFramePr>
        <p:xfrm>
          <a:off x="228600" y="228599"/>
          <a:ext cx="8686800" cy="647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CS ChemDraw Drawing" r:id="rId3" imgW="8277882" imgH="6261640" progId="ChemDraw.Document.6.0">
                  <p:embed/>
                </p:oleObj>
              </mc:Choice>
              <mc:Fallback>
                <p:oleObj name="CS ChemDraw Drawing" r:id="rId3" imgW="8277882" imgH="626164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228599"/>
                        <a:ext cx="8686800" cy="647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39549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 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Annulenes</a:t>
            </a:r>
            <a:endParaRPr lang="en-US" sz="2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endParaRPr lang="en-US" sz="11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 err="1">
                <a:solidFill>
                  <a:srgbClr val="0000CC"/>
                </a:solidFill>
              </a:rPr>
              <a:t>Annulenes</a:t>
            </a:r>
            <a:r>
              <a:rPr lang="en-US" dirty="0">
                <a:solidFill>
                  <a:srgbClr val="0000CC"/>
                </a:solidFill>
              </a:rPr>
              <a:t> are hydrocarbons with alternating single and double bonds.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500000"/>
                </a:solidFill>
              </a:rPr>
              <a:t>Benzene is a six-membered </a:t>
            </a:r>
            <a:r>
              <a:rPr lang="en-US" b="1" i="1" dirty="0" err="1">
                <a:solidFill>
                  <a:srgbClr val="500000"/>
                </a:solidFill>
              </a:rPr>
              <a:t>annulene</a:t>
            </a:r>
            <a:r>
              <a:rPr lang="en-US" b="1" i="1" dirty="0">
                <a:solidFill>
                  <a:srgbClr val="500000"/>
                </a:solidFill>
              </a:rPr>
              <a:t>, so it can be named [6]-</a:t>
            </a:r>
            <a:r>
              <a:rPr lang="en-US" b="1" i="1" dirty="0" err="1">
                <a:solidFill>
                  <a:srgbClr val="500000"/>
                </a:solidFill>
              </a:rPr>
              <a:t>annulene</a:t>
            </a:r>
            <a:r>
              <a:rPr lang="en-US" b="1" i="1" dirty="0">
                <a:solidFill>
                  <a:srgbClr val="500000"/>
                </a:solidFill>
              </a:rPr>
              <a:t>.  </a:t>
            </a:r>
            <a:r>
              <a:rPr lang="en-US" b="1" i="1" dirty="0" err="1">
                <a:solidFill>
                  <a:srgbClr val="500000"/>
                </a:solidFill>
              </a:rPr>
              <a:t>Cylobutadiene</a:t>
            </a:r>
            <a:r>
              <a:rPr lang="en-US" b="1" i="1" dirty="0">
                <a:solidFill>
                  <a:srgbClr val="500000"/>
                </a:solidFill>
              </a:rPr>
              <a:t> is [4]-</a:t>
            </a:r>
            <a:r>
              <a:rPr lang="en-US" b="1" i="1" dirty="0" err="1">
                <a:solidFill>
                  <a:srgbClr val="500000"/>
                </a:solidFill>
              </a:rPr>
              <a:t>annulene</a:t>
            </a:r>
            <a:r>
              <a:rPr lang="en-US" b="1" i="1" dirty="0">
                <a:solidFill>
                  <a:srgbClr val="500000"/>
                </a:solidFill>
              </a:rPr>
              <a:t>, </a:t>
            </a:r>
            <a:r>
              <a:rPr lang="en-US" b="1" i="1" dirty="0" err="1">
                <a:solidFill>
                  <a:srgbClr val="500000"/>
                </a:solidFill>
              </a:rPr>
              <a:t>cyclooctatetraene</a:t>
            </a:r>
            <a:r>
              <a:rPr lang="en-US" b="1" i="1" dirty="0">
                <a:solidFill>
                  <a:srgbClr val="500000"/>
                </a:solidFill>
              </a:rPr>
              <a:t> is [8]-</a:t>
            </a:r>
            <a:r>
              <a:rPr lang="en-US" b="1" i="1" dirty="0" err="1">
                <a:solidFill>
                  <a:srgbClr val="500000"/>
                </a:solidFill>
              </a:rPr>
              <a:t>annulene</a:t>
            </a:r>
            <a:endParaRPr lang="en-US" b="1" i="1" dirty="0">
              <a:solidFill>
                <a:srgbClr val="500000"/>
              </a:solidFill>
            </a:endParaRPr>
          </a:p>
          <a:p>
            <a:pPr algn="just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All cyclic conjugated hydrocarbons were proposed to be aromatic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However, </a:t>
            </a:r>
            <a:r>
              <a:rPr lang="en-US" dirty="0" err="1">
                <a:solidFill>
                  <a:srgbClr val="0000CC"/>
                </a:solidFill>
              </a:rPr>
              <a:t>cyclobutadiene</a:t>
            </a:r>
            <a:r>
              <a:rPr lang="en-US" dirty="0">
                <a:solidFill>
                  <a:srgbClr val="0000CC"/>
                </a:solidFill>
              </a:rPr>
              <a:t> is so reactive that it </a:t>
            </a:r>
            <a:r>
              <a:rPr lang="en-US" dirty="0" err="1">
                <a:solidFill>
                  <a:srgbClr val="0000CC"/>
                </a:solidFill>
              </a:rPr>
              <a:t>dimerizes</a:t>
            </a:r>
            <a:r>
              <a:rPr lang="en-US" dirty="0">
                <a:solidFill>
                  <a:srgbClr val="0000CC"/>
                </a:solidFill>
              </a:rPr>
              <a:t> before it can be isolated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And </a:t>
            </a:r>
            <a:r>
              <a:rPr lang="en-US" dirty="0" err="1">
                <a:solidFill>
                  <a:srgbClr val="0000CC"/>
                </a:solidFill>
              </a:rPr>
              <a:t>cyclooctatetraene</a:t>
            </a:r>
            <a:r>
              <a:rPr lang="en-US" dirty="0">
                <a:solidFill>
                  <a:srgbClr val="0000CC"/>
                </a:solidFill>
              </a:rPr>
              <a:t> adds Br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readily</a:t>
            </a:r>
          </a:p>
          <a:p>
            <a:pPr algn="just">
              <a:defRPr/>
            </a:pPr>
            <a:endParaRPr lang="en-US" sz="11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Look at MO’s to explain </a:t>
            </a:r>
            <a:r>
              <a:rPr lang="en-US" dirty="0" err="1">
                <a:solidFill>
                  <a:srgbClr val="0000CC"/>
                </a:solidFill>
              </a:rPr>
              <a:t>aromaticity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22531" name="Picture 5" descr="16_03"/>
          <p:cNvPicPr>
            <a:picLocks noChangeAspect="1" noChangeArrowheads="1"/>
          </p:cNvPicPr>
          <p:nvPr/>
        </p:nvPicPr>
        <p:blipFill rotWithShape="1">
          <a:blip r:embed="rId2" cstate="print"/>
          <a:srcRect b="3103"/>
          <a:stretch/>
        </p:blipFill>
        <p:spPr bwMode="auto">
          <a:xfrm>
            <a:off x="5562600" y="3471864"/>
            <a:ext cx="3429000" cy="305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28600" y="4129088"/>
            <a:ext cx="5181600" cy="254685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 b="1" dirty="0">
                <a:solidFill>
                  <a:srgbClr val="003300"/>
                </a:solidFill>
              </a:rPr>
              <a:t>MO Rules for Benzene</a:t>
            </a:r>
          </a:p>
          <a:p>
            <a:pPr algn="just">
              <a:spcBef>
                <a:spcPct val="50000"/>
              </a:spcBef>
            </a:pPr>
            <a:endParaRPr lang="en-US" sz="900" b="1" dirty="0">
              <a:solidFill>
                <a:schemeClr val="accent2"/>
              </a:solidFill>
            </a:endParaRPr>
          </a:p>
          <a:p>
            <a:pPr algn="just"/>
            <a:r>
              <a:rPr lang="en-US" b="1" dirty="0">
                <a:solidFill>
                  <a:srgbClr val="500000"/>
                </a:solidFill>
              </a:rPr>
              <a:t>Six overlapping </a:t>
            </a:r>
            <a:r>
              <a:rPr lang="en-US" b="1" i="1" dirty="0">
                <a:solidFill>
                  <a:srgbClr val="500000"/>
                </a:solidFill>
              </a:rPr>
              <a:t>p</a:t>
            </a:r>
            <a:r>
              <a:rPr lang="en-US" b="1" dirty="0">
                <a:solidFill>
                  <a:srgbClr val="500000"/>
                </a:solidFill>
              </a:rPr>
              <a:t> </a:t>
            </a:r>
            <a:r>
              <a:rPr lang="en-US" b="1" dirty="0" err="1">
                <a:solidFill>
                  <a:srgbClr val="500000"/>
                </a:solidFill>
              </a:rPr>
              <a:t>orbitals</a:t>
            </a:r>
            <a:r>
              <a:rPr lang="en-US" b="1" dirty="0">
                <a:solidFill>
                  <a:srgbClr val="500000"/>
                </a:solidFill>
              </a:rPr>
              <a:t> must form six molecular </a:t>
            </a:r>
            <a:r>
              <a:rPr lang="en-US" b="1" dirty="0" err="1">
                <a:solidFill>
                  <a:srgbClr val="500000"/>
                </a:solidFill>
              </a:rPr>
              <a:t>orbitals</a:t>
            </a:r>
            <a:r>
              <a:rPr lang="en-US" b="1" dirty="0">
                <a:solidFill>
                  <a:srgbClr val="500000"/>
                </a:solidFill>
              </a:rPr>
              <a:t>.</a:t>
            </a:r>
          </a:p>
          <a:p>
            <a:pPr algn="just"/>
            <a:r>
              <a:rPr lang="en-US" b="1" dirty="0">
                <a:solidFill>
                  <a:srgbClr val="500000"/>
                </a:solidFill>
              </a:rPr>
              <a:t>Three will be bonding, three </a:t>
            </a:r>
            <a:r>
              <a:rPr lang="en-US" b="1" dirty="0" err="1">
                <a:solidFill>
                  <a:srgbClr val="500000"/>
                </a:solidFill>
              </a:rPr>
              <a:t>antibonding</a:t>
            </a:r>
            <a:r>
              <a:rPr lang="en-US" b="1" dirty="0">
                <a:solidFill>
                  <a:srgbClr val="500000"/>
                </a:solidFill>
              </a:rPr>
              <a:t>.</a:t>
            </a:r>
          </a:p>
          <a:p>
            <a:pPr algn="just"/>
            <a:r>
              <a:rPr lang="en-US" b="1" dirty="0">
                <a:solidFill>
                  <a:srgbClr val="500000"/>
                </a:solidFill>
              </a:rPr>
              <a:t>Lowest energy MO will have all bonding interactions, no nodes.</a:t>
            </a:r>
          </a:p>
          <a:p>
            <a:pPr algn="just"/>
            <a:r>
              <a:rPr lang="en-US" b="1" dirty="0">
                <a:solidFill>
                  <a:srgbClr val="500000"/>
                </a:solidFill>
              </a:rPr>
              <a:t>As energy of MO increases, the number of nodes increases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36803"/>
            <a:ext cx="8686800" cy="63401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AROMATICITY AND POLYENE SYSTEMS </a:t>
            </a:r>
          </a:p>
          <a:p>
            <a:pPr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r>
              <a:rPr lang="en-US" sz="2000" b="1" dirty="0" err="1" smtClean="0">
                <a:solidFill>
                  <a:srgbClr val="003300"/>
                </a:solidFill>
              </a:rPr>
              <a:t>Annulenes</a:t>
            </a:r>
            <a:endParaRPr lang="en-US" sz="20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 smtClean="0">
                <a:solidFill>
                  <a:srgbClr val="0000CC"/>
                </a:solidFill>
              </a:rPr>
              <a:t>Some </a:t>
            </a:r>
            <a:r>
              <a:rPr lang="en-US" dirty="0">
                <a:solidFill>
                  <a:srgbClr val="0000CC"/>
                </a:solidFill>
              </a:rPr>
              <a:t>fully conjugated cyclic compounds are reactive rather than being stable like </a:t>
            </a:r>
            <a:r>
              <a:rPr lang="en-US" dirty="0" smtClean="0">
                <a:solidFill>
                  <a:srgbClr val="0000CC"/>
                </a:solidFill>
              </a:rPr>
              <a:t>benzene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MO’s and Energy Diagram for </a:t>
            </a:r>
            <a:r>
              <a:rPr lang="en-US" sz="2000" b="1" dirty="0" smtClean="0">
                <a:solidFill>
                  <a:srgbClr val="003300"/>
                </a:solidFill>
              </a:rPr>
              <a:t>Benzene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The first MO of benzene is entirely bonding with no nodes. </a:t>
            </a:r>
          </a:p>
          <a:p>
            <a:pPr algn="just"/>
            <a:endParaRPr lang="en-US" sz="1100" dirty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It has very low energy because it has six bonding interactions and the electrons are delocalized over all six carbon atoms</a:t>
            </a:r>
          </a:p>
          <a:p>
            <a:pPr algn="just"/>
            <a:endParaRPr lang="en-US" sz="1100" dirty="0">
              <a:solidFill>
                <a:srgbClr val="0000CC"/>
              </a:solidFill>
            </a:endParaRPr>
          </a:p>
          <a:p>
            <a:pPr algn="just"/>
            <a:r>
              <a:rPr lang="en-US" dirty="0">
                <a:solidFill>
                  <a:srgbClr val="0000CC"/>
                </a:solidFill>
              </a:rPr>
              <a:t>The intermediate levels are degenerate (equal in energy) with two orbitals at each energy level. </a:t>
            </a:r>
          </a:p>
          <a:p>
            <a:pPr algn="just"/>
            <a:r>
              <a:rPr lang="en-US" dirty="0">
                <a:solidFill>
                  <a:srgbClr val="0000CC"/>
                </a:solidFill>
              </a:rPr>
              <a:t>Both </a:t>
            </a:r>
            <a:r>
              <a:rPr lang="en-US" sz="2400" dirty="0">
                <a:solidFill>
                  <a:srgbClr val="0000CC"/>
                </a:solidFill>
                <a:sym typeface="Symbol" pitchFamily="18" charset="2"/>
              </a:rPr>
              <a:t></a:t>
            </a:r>
            <a:r>
              <a:rPr lang="en-US" dirty="0">
                <a:solidFill>
                  <a:srgbClr val="0000CC"/>
                </a:solidFill>
              </a:rPr>
              <a:t>2 and </a:t>
            </a:r>
            <a:r>
              <a:rPr lang="en-US" sz="2400" dirty="0">
                <a:solidFill>
                  <a:srgbClr val="0000CC"/>
                </a:solidFill>
                <a:sym typeface="Symbol" pitchFamily="18" charset="2"/>
              </a:rPr>
              <a:t></a:t>
            </a:r>
            <a:r>
              <a:rPr lang="en-US" dirty="0">
                <a:solidFill>
                  <a:srgbClr val="0000CC"/>
                </a:solidFill>
              </a:rPr>
              <a:t>3 have one nodal </a:t>
            </a:r>
            <a:r>
              <a:rPr lang="en-US" dirty="0" smtClean="0">
                <a:solidFill>
                  <a:srgbClr val="0000CC"/>
                </a:solidFill>
              </a:rPr>
              <a:t>plane</a:t>
            </a:r>
            <a:endParaRPr lang="en-US" b="1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endParaRPr lang="en-US" sz="1100" b="1" dirty="0">
              <a:solidFill>
                <a:srgbClr val="0000CC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1229" y="1897202"/>
            <a:ext cx="8123171" cy="153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15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3118</Words>
  <Application>Microsoft Office PowerPoint</Application>
  <PresentationFormat>On-screen Show (4:3)</PresentationFormat>
  <Paragraphs>741</Paragraphs>
  <Slides>79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Black</vt:lpstr>
      <vt:lpstr>Calibri</vt:lpstr>
      <vt:lpstr>Symbol</vt:lpstr>
      <vt:lpstr>Tahoma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175</cp:revision>
  <dcterms:created xsi:type="dcterms:W3CDTF">2012-08-07T22:01:36Z</dcterms:created>
  <dcterms:modified xsi:type="dcterms:W3CDTF">2017-12-22T19:51:40Z</dcterms:modified>
</cp:coreProperties>
</file>